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8" r:id="rId2"/>
    <p:sldId id="276" r:id="rId3"/>
    <p:sldId id="277" r:id="rId4"/>
    <p:sldId id="278" r:id="rId5"/>
    <p:sldId id="279" r:id="rId6"/>
    <p:sldId id="281" r:id="rId7"/>
    <p:sldId id="280" r:id="rId8"/>
    <p:sldId id="282" r:id="rId9"/>
    <p:sldId id="283" r:id="rId10"/>
    <p:sldId id="285" r:id="rId11"/>
    <p:sldId id="286" r:id="rId12"/>
    <p:sldId id="304" r:id="rId13"/>
    <p:sldId id="287" r:id="rId14"/>
    <p:sldId id="288" r:id="rId15"/>
    <p:sldId id="289" r:id="rId16"/>
    <p:sldId id="290" r:id="rId17"/>
    <p:sldId id="305" r:id="rId18"/>
    <p:sldId id="291" r:id="rId19"/>
    <p:sldId id="306" r:id="rId20"/>
    <p:sldId id="292" r:id="rId21"/>
    <p:sldId id="293" r:id="rId22"/>
    <p:sldId id="295" r:id="rId23"/>
    <p:sldId id="307" r:id="rId24"/>
    <p:sldId id="298" r:id="rId25"/>
    <p:sldId id="299" r:id="rId26"/>
    <p:sldId id="301" r:id="rId27"/>
    <p:sldId id="302" r:id="rId28"/>
    <p:sldId id="303" r:id="rId29"/>
    <p:sldId id="308" r:id="rId3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451"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2B4EF2-111A-41BE-A011-6407A716498B}"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tr-TR"/>
        </a:p>
      </dgm:t>
    </dgm:pt>
    <dgm:pt modelId="{59750837-1DDE-47DE-90B4-547C5EEA90D0}">
      <dgm:prSet phldrT="[Metin]"/>
      <dgm:spPr>
        <a:solidFill>
          <a:srgbClr val="002060"/>
        </a:solidFill>
      </dgm:spPr>
      <dgm:t>
        <a:bodyPr/>
        <a:lstStyle/>
        <a:p>
          <a:r>
            <a:rPr lang="tr-TR" dirty="0" smtClean="0"/>
            <a:t>Dekan</a:t>
          </a:r>
          <a:endParaRPr lang="tr-TR" dirty="0"/>
        </a:p>
      </dgm:t>
    </dgm:pt>
    <dgm:pt modelId="{DD905633-AAA6-4FA1-8506-6B1135D359DE}" type="parTrans" cxnId="{F31F9A97-5331-4152-A56A-7929E82A6A48}">
      <dgm:prSet/>
      <dgm:spPr/>
      <dgm:t>
        <a:bodyPr/>
        <a:lstStyle/>
        <a:p>
          <a:endParaRPr lang="tr-TR"/>
        </a:p>
      </dgm:t>
    </dgm:pt>
    <dgm:pt modelId="{7C3A41A5-9FBA-4950-A42B-147F2B0AC520}" type="sibTrans" cxnId="{F31F9A97-5331-4152-A56A-7929E82A6A48}">
      <dgm:prSet/>
      <dgm:spPr/>
      <dgm:t>
        <a:bodyPr/>
        <a:lstStyle/>
        <a:p>
          <a:endParaRPr lang="tr-TR"/>
        </a:p>
      </dgm:t>
    </dgm:pt>
    <dgm:pt modelId="{8315B728-3EFB-43C3-A808-F656466E7454}" type="asst">
      <dgm:prSet phldrT="[Metin]" custT="1"/>
      <dgm:spPr/>
      <dgm:t>
        <a:bodyPr/>
        <a:lstStyle/>
        <a:p>
          <a:r>
            <a:rPr lang="tr-TR" sz="1800" dirty="0" smtClean="0"/>
            <a:t>Fakülte Sanayi Koordinatörü</a:t>
          </a:r>
          <a:endParaRPr lang="tr-TR" sz="1800" dirty="0"/>
        </a:p>
      </dgm:t>
    </dgm:pt>
    <dgm:pt modelId="{85DAD005-B8FB-43B2-9A95-1BE05742FF0F}" type="parTrans" cxnId="{E4A17A8D-6B20-4DD4-88F2-49F591F4257B}">
      <dgm:prSet/>
      <dgm:spPr/>
      <dgm:t>
        <a:bodyPr/>
        <a:lstStyle/>
        <a:p>
          <a:endParaRPr lang="tr-TR"/>
        </a:p>
      </dgm:t>
    </dgm:pt>
    <dgm:pt modelId="{1C45A6DF-5CE8-49B9-83D2-3F510A262F04}" type="sibTrans" cxnId="{E4A17A8D-6B20-4DD4-88F2-49F591F4257B}">
      <dgm:prSet/>
      <dgm:spPr/>
      <dgm:t>
        <a:bodyPr/>
        <a:lstStyle/>
        <a:p>
          <a:endParaRPr lang="tr-TR" dirty="0"/>
        </a:p>
      </dgm:t>
    </dgm:pt>
    <dgm:pt modelId="{D34313C2-A846-4DF8-A9AC-E6BEC49127B3}">
      <dgm:prSet phldrT="[Metin]" custT="1"/>
      <dgm:spPr/>
      <dgm:t>
        <a:bodyPr/>
        <a:lstStyle/>
        <a:p>
          <a:r>
            <a:rPr lang="tr-TR" sz="1800" dirty="0" smtClean="0"/>
            <a:t>Bölüm İşyeri Komisyonu</a:t>
          </a:r>
          <a:endParaRPr lang="tr-TR" sz="1800" dirty="0"/>
        </a:p>
      </dgm:t>
    </dgm:pt>
    <dgm:pt modelId="{65A0D03D-570E-4633-87C5-6E5D6A478EA4}" type="parTrans" cxnId="{3183FFFA-EE3D-4131-A925-0F4A1084194D}">
      <dgm:prSet/>
      <dgm:spPr/>
      <dgm:t>
        <a:bodyPr/>
        <a:lstStyle/>
        <a:p>
          <a:endParaRPr lang="tr-TR"/>
        </a:p>
      </dgm:t>
    </dgm:pt>
    <dgm:pt modelId="{8E040E5C-5AA7-4AB7-913F-A4DBF15B9262}" type="sibTrans" cxnId="{3183FFFA-EE3D-4131-A925-0F4A1084194D}">
      <dgm:prSet/>
      <dgm:spPr/>
      <dgm:t>
        <a:bodyPr/>
        <a:lstStyle/>
        <a:p>
          <a:endParaRPr lang="tr-TR"/>
        </a:p>
      </dgm:t>
    </dgm:pt>
    <dgm:pt modelId="{047A9401-3D0E-42EE-9701-FBAE4EFD4251}" type="asst">
      <dgm:prSet custT="1"/>
      <dgm:spPr/>
      <dgm:t>
        <a:bodyPr/>
        <a:lstStyle/>
        <a:p>
          <a:r>
            <a:rPr lang="tr-TR" sz="1600" dirty="0" smtClean="0"/>
            <a:t>Fakülte İşyeri Eğitimi Uygulama Kurulu</a:t>
          </a:r>
          <a:endParaRPr lang="tr-TR" sz="1600" dirty="0"/>
        </a:p>
      </dgm:t>
    </dgm:pt>
    <dgm:pt modelId="{528AA13D-BBCA-42D5-8C19-FF9A250E3370}" type="parTrans" cxnId="{E9537098-6DCD-4E47-AAF9-62A6B18EEBE4}">
      <dgm:prSet/>
      <dgm:spPr/>
      <dgm:t>
        <a:bodyPr/>
        <a:lstStyle/>
        <a:p>
          <a:endParaRPr lang="tr-TR"/>
        </a:p>
      </dgm:t>
    </dgm:pt>
    <dgm:pt modelId="{2D068063-14EE-4A16-8D8F-CA41BF2CFE8B}" type="sibTrans" cxnId="{E9537098-6DCD-4E47-AAF9-62A6B18EEBE4}">
      <dgm:prSet/>
      <dgm:spPr/>
      <dgm:t>
        <a:bodyPr/>
        <a:lstStyle/>
        <a:p>
          <a:r>
            <a:rPr lang="tr-TR" dirty="0" err="1" smtClean="0"/>
            <a:t>FSK+Böl</a:t>
          </a:r>
          <a:r>
            <a:rPr lang="tr-TR" dirty="0" smtClean="0"/>
            <a:t>. Bşk.ları</a:t>
          </a:r>
          <a:endParaRPr lang="tr-TR" dirty="0"/>
        </a:p>
      </dgm:t>
    </dgm:pt>
    <dgm:pt modelId="{3AB41681-09DC-48EB-A01B-E0F3AB9BDDF7}">
      <dgm:prSet custT="1"/>
      <dgm:spPr/>
      <dgm:t>
        <a:bodyPr/>
        <a:lstStyle/>
        <a:p>
          <a:r>
            <a:rPr lang="tr-TR" sz="2800" dirty="0" smtClean="0"/>
            <a:t>Öğrenci</a:t>
          </a:r>
          <a:endParaRPr lang="tr-TR" sz="2800" dirty="0"/>
        </a:p>
      </dgm:t>
    </dgm:pt>
    <dgm:pt modelId="{C7FE508A-C530-4300-B7B5-B7B8DC5E4F86}" type="parTrans" cxnId="{6498521E-C2DF-4D1D-AA85-1C753EF267FE}">
      <dgm:prSet/>
      <dgm:spPr/>
      <dgm:t>
        <a:bodyPr/>
        <a:lstStyle/>
        <a:p>
          <a:endParaRPr lang="tr-TR"/>
        </a:p>
      </dgm:t>
    </dgm:pt>
    <dgm:pt modelId="{09D64B7A-C49B-4BD9-8CC0-2AF7477E05B3}" type="sibTrans" cxnId="{6498521E-C2DF-4D1D-AA85-1C753EF267FE}">
      <dgm:prSet/>
      <dgm:spPr/>
      <dgm:t>
        <a:bodyPr/>
        <a:lstStyle/>
        <a:p>
          <a:endParaRPr lang="tr-TR"/>
        </a:p>
      </dgm:t>
    </dgm:pt>
    <dgm:pt modelId="{44736CE1-78DF-4854-9313-DCC2A77F53BD}" type="asst">
      <dgm:prSet/>
      <dgm:spPr/>
      <dgm:t>
        <a:bodyPr/>
        <a:lstStyle/>
        <a:p>
          <a:r>
            <a:rPr lang="tr-TR" dirty="0" smtClean="0"/>
            <a:t>İşyeri Eğitim Yetkilisi</a:t>
          </a:r>
          <a:endParaRPr lang="tr-TR" dirty="0"/>
        </a:p>
      </dgm:t>
    </dgm:pt>
    <dgm:pt modelId="{9695804A-2270-4B4C-9214-AF865BEFBB3F}" type="parTrans" cxnId="{5F44839B-7DD6-4A0F-A6F9-C1CE78E0BEC1}">
      <dgm:prSet/>
      <dgm:spPr/>
      <dgm:t>
        <a:bodyPr/>
        <a:lstStyle/>
        <a:p>
          <a:endParaRPr lang="tr-TR"/>
        </a:p>
      </dgm:t>
    </dgm:pt>
    <dgm:pt modelId="{7129CFA1-3531-46BD-A871-161EE0BFCF23}" type="sibTrans" cxnId="{5F44839B-7DD6-4A0F-A6F9-C1CE78E0BEC1}">
      <dgm:prSet/>
      <dgm:spPr/>
      <dgm:t>
        <a:bodyPr/>
        <a:lstStyle/>
        <a:p>
          <a:endParaRPr lang="tr-TR"/>
        </a:p>
      </dgm:t>
    </dgm:pt>
    <dgm:pt modelId="{1C9B0819-6820-4783-B012-289EDFA9DAE3}" type="asst">
      <dgm:prSet/>
      <dgm:spPr/>
      <dgm:t>
        <a:bodyPr/>
        <a:lstStyle/>
        <a:p>
          <a:r>
            <a:rPr lang="tr-TR" dirty="0" smtClean="0"/>
            <a:t>Denetçi Öğretim Üyesi</a:t>
          </a:r>
          <a:endParaRPr lang="tr-TR" dirty="0"/>
        </a:p>
      </dgm:t>
    </dgm:pt>
    <dgm:pt modelId="{6B4C2018-5767-4DF9-8F06-1A8AFFA7EB33}" type="parTrans" cxnId="{E7B9D96F-F874-4EC2-9632-759D521A6A9C}">
      <dgm:prSet/>
      <dgm:spPr/>
      <dgm:t>
        <a:bodyPr/>
        <a:lstStyle/>
        <a:p>
          <a:endParaRPr lang="tr-TR"/>
        </a:p>
      </dgm:t>
    </dgm:pt>
    <dgm:pt modelId="{EDBB5045-3F31-49D9-80EF-9C5F2F3F85ED}" type="sibTrans" cxnId="{E7B9D96F-F874-4EC2-9632-759D521A6A9C}">
      <dgm:prSet/>
      <dgm:spPr/>
      <dgm:t>
        <a:bodyPr/>
        <a:lstStyle/>
        <a:p>
          <a:endParaRPr lang="tr-TR"/>
        </a:p>
      </dgm:t>
    </dgm:pt>
    <dgm:pt modelId="{D4C10D47-3469-41F7-99C2-ED9A1C35069E}">
      <dgm:prSet/>
      <dgm:spPr/>
      <dgm:t>
        <a:bodyPr/>
        <a:lstStyle/>
        <a:p>
          <a:r>
            <a:rPr lang="tr-TR" dirty="0" smtClean="0"/>
            <a:t>İşyeri Yetkilisi</a:t>
          </a:r>
          <a:endParaRPr lang="tr-TR" dirty="0"/>
        </a:p>
      </dgm:t>
    </dgm:pt>
    <dgm:pt modelId="{BFDB17C5-D50C-4DDB-8504-F45EA76C4C00}" type="parTrans" cxnId="{32D660E8-8D3C-4FD3-95EE-1B3A40D9D5C5}">
      <dgm:prSet/>
      <dgm:spPr/>
      <dgm:t>
        <a:bodyPr/>
        <a:lstStyle/>
        <a:p>
          <a:endParaRPr lang="tr-TR"/>
        </a:p>
      </dgm:t>
    </dgm:pt>
    <dgm:pt modelId="{5DB26FF8-A6A4-4FA5-A8E4-24092BA53411}" type="sibTrans" cxnId="{32D660E8-8D3C-4FD3-95EE-1B3A40D9D5C5}">
      <dgm:prSet/>
      <dgm:spPr/>
      <dgm:t>
        <a:bodyPr/>
        <a:lstStyle/>
        <a:p>
          <a:endParaRPr lang="tr-TR"/>
        </a:p>
      </dgm:t>
    </dgm:pt>
    <dgm:pt modelId="{798A6B1D-D7AA-4890-AF6F-D49D7E3BF76D}" type="pres">
      <dgm:prSet presAssocID="{A22B4EF2-111A-41BE-A011-6407A716498B}" presName="hierChild1" presStyleCnt="0">
        <dgm:presLayoutVars>
          <dgm:orgChart val="1"/>
          <dgm:chPref val="1"/>
          <dgm:dir/>
          <dgm:animOne val="branch"/>
          <dgm:animLvl val="lvl"/>
          <dgm:resizeHandles/>
        </dgm:presLayoutVars>
      </dgm:prSet>
      <dgm:spPr/>
      <dgm:t>
        <a:bodyPr/>
        <a:lstStyle/>
        <a:p>
          <a:endParaRPr lang="tr-TR"/>
        </a:p>
      </dgm:t>
    </dgm:pt>
    <dgm:pt modelId="{7D966233-433B-42BF-B5D7-9B17819FC300}" type="pres">
      <dgm:prSet presAssocID="{59750837-1DDE-47DE-90B4-547C5EEA90D0}" presName="hierRoot1" presStyleCnt="0">
        <dgm:presLayoutVars>
          <dgm:hierBranch val="init"/>
        </dgm:presLayoutVars>
      </dgm:prSet>
      <dgm:spPr/>
    </dgm:pt>
    <dgm:pt modelId="{13DB1331-F9CE-4723-A96B-1734895D441E}" type="pres">
      <dgm:prSet presAssocID="{59750837-1DDE-47DE-90B4-547C5EEA90D0}" presName="rootComposite1" presStyleCnt="0"/>
      <dgm:spPr/>
    </dgm:pt>
    <dgm:pt modelId="{837EBD4F-35FC-4D91-8C7B-19972A282140}" type="pres">
      <dgm:prSet presAssocID="{59750837-1DDE-47DE-90B4-547C5EEA90D0}" presName="rootText1" presStyleLbl="node0" presStyleIdx="0" presStyleCnt="1">
        <dgm:presLayoutVars>
          <dgm:chMax/>
          <dgm:chPref val="3"/>
        </dgm:presLayoutVars>
      </dgm:prSet>
      <dgm:spPr/>
      <dgm:t>
        <a:bodyPr/>
        <a:lstStyle/>
        <a:p>
          <a:endParaRPr lang="tr-TR"/>
        </a:p>
      </dgm:t>
    </dgm:pt>
    <dgm:pt modelId="{0EF56C8A-17CA-4E82-93F7-15862C15C1DF}" type="pres">
      <dgm:prSet presAssocID="{59750837-1DDE-47DE-90B4-547C5EEA90D0}" presName="titleText1" presStyleLbl="fgAcc0" presStyleIdx="0" presStyleCnt="1">
        <dgm:presLayoutVars>
          <dgm:chMax val="0"/>
          <dgm:chPref val="0"/>
        </dgm:presLayoutVars>
      </dgm:prSet>
      <dgm:spPr/>
      <dgm:t>
        <a:bodyPr/>
        <a:lstStyle/>
        <a:p>
          <a:endParaRPr lang="tr-TR"/>
        </a:p>
      </dgm:t>
    </dgm:pt>
    <dgm:pt modelId="{CF44B4AC-4244-4A69-A8B7-1B89654421FB}" type="pres">
      <dgm:prSet presAssocID="{59750837-1DDE-47DE-90B4-547C5EEA90D0}" presName="rootConnector1" presStyleLbl="node1" presStyleIdx="0" presStyleCnt="3"/>
      <dgm:spPr/>
      <dgm:t>
        <a:bodyPr/>
        <a:lstStyle/>
        <a:p>
          <a:endParaRPr lang="tr-TR"/>
        </a:p>
      </dgm:t>
    </dgm:pt>
    <dgm:pt modelId="{9F837D55-8F45-40A1-8371-CDCD2D881292}" type="pres">
      <dgm:prSet presAssocID="{59750837-1DDE-47DE-90B4-547C5EEA90D0}" presName="hierChild2" presStyleCnt="0"/>
      <dgm:spPr/>
    </dgm:pt>
    <dgm:pt modelId="{AE844B65-025E-4A32-BF49-7FD5F5C5FCB4}" type="pres">
      <dgm:prSet presAssocID="{BFDB17C5-D50C-4DDB-8504-F45EA76C4C00}" presName="Name37" presStyleLbl="parChTrans1D2" presStyleIdx="0" presStyleCnt="4"/>
      <dgm:spPr/>
      <dgm:t>
        <a:bodyPr/>
        <a:lstStyle/>
        <a:p>
          <a:endParaRPr lang="tr-TR"/>
        </a:p>
      </dgm:t>
    </dgm:pt>
    <dgm:pt modelId="{D12D023C-B23D-4591-9D05-B90090164221}" type="pres">
      <dgm:prSet presAssocID="{D4C10D47-3469-41F7-99C2-ED9A1C35069E}" presName="hierRoot2" presStyleCnt="0">
        <dgm:presLayoutVars>
          <dgm:hierBranch val="init"/>
        </dgm:presLayoutVars>
      </dgm:prSet>
      <dgm:spPr/>
    </dgm:pt>
    <dgm:pt modelId="{06303DD8-3843-4386-8694-22B4AB343E22}" type="pres">
      <dgm:prSet presAssocID="{D4C10D47-3469-41F7-99C2-ED9A1C35069E}" presName="rootComposite" presStyleCnt="0"/>
      <dgm:spPr/>
    </dgm:pt>
    <dgm:pt modelId="{D5134B08-2F4E-4446-B52B-3B1EF92417C6}" type="pres">
      <dgm:prSet presAssocID="{D4C10D47-3469-41F7-99C2-ED9A1C35069E}" presName="rootText" presStyleLbl="node1" presStyleIdx="0" presStyleCnt="3">
        <dgm:presLayoutVars>
          <dgm:chMax/>
          <dgm:chPref val="3"/>
        </dgm:presLayoutVars>
      </dgm:prSet>
      <dgm:spPr/>
      <dgm:t>
        <a:bodyPr/>
        <a:lstStyle/>
        <a:p>
          <a:endParaRPr lang="tr-TR"/>
        </a:p>
      </dgm:t>
    </dgm:pt>
    <dgm:pt modelId="{296000C1-9E43-42B1-AE9F-7B25463C775C}" type="pres">
      <dgm:prSet presAssocID="{D4C10D47-3469-41F7-99C2-ED9A1C35069E}" presName="titleText2" presStyleLbl="fgAcc1" presStyleIdx="0" presStyleCnt="3">
        <dgm:presLayoutVars>
          <dgm:chMax val="0"/>
          <dgm:chPref val="0"/>
        </dgm:presLayoutVars>
      </dgm:prSet>
      <dgm:spPr/>
      <dgm:t>
        <a:bodyPr/>
        <a:lstStyle/>
        <a:p>
          <a:endParaRPr lang="tr-TR"/>
        </a:p>
      </dgm:t>
    </dgm:pt>
    <dgm:pt modelId="{1246EBCA-949C-4A9D-8884-0248A695FEDD}" type="pres">
      <dgm:prSet presAssocID="{D4C10D47-3469-41F7-99C2-ED9A1C35069E}" presName="rootConnector" presStyleLbl="node2" presStyleIdx="0" presStyleCnt="0"/>
      <dgm:spPr/>
      <dgm:t>
        <a:bodyPr/>
        <a:lstStyle/>
        <a:p>
          <a:endParaRPr lang="tr-TR"/>
        </a:p>
      </dgm:t>
    </dgm:pt>
    <dgm:pt modelId="{9B52E597-F150-494A-9EF2-FAA776634085}" type="pres">
      <dgm:prSet presAssocID="{D4C10D47-3469-41F7-99C2-ED9A1C35069E}" presName="hierChild4" presStyleCnt="0"/>
      <dgm:spPr/>
    </dgm:pt>
    <dgm:pt modelId="{71B04ACC-4631-44DA-BF5C-5895C87BA86F}" type="pres">
      <dgm:prSet presAssocID="{D4C10D47-3469-41F7-99C2-ED9A1C35069E}" presName="hierChild5" presStyleCnt="0"/>
      <dgm:spPr/>
    </dgm:pt>
    <dgm:pt modelId="{FB4F485D-2534-40DC-9E19-F639EB8E9305}" type="pres">
      <dgm:prSet presAssocID="{65A0D03D-570E-4633-87C5-6E5D6A478EA4}" presName="Name37" presStyleLbl="parChTrans1D2" presStyleIdx="1" presStyleCnt="4"/>
      <dgm:spPr/>
      <dgm:t>
        <a:bodyPr/>
        <a:lstStyle/>
        <a:p>
          <a:endParaRPr lang="tr-TR"/>
        </a:p>
      </dgm:t>
    </dgm:pt>
    <dgm:pt modelId="{0A400A48-F437-463A-8FA1-660AB11B41E4}" type="pres">
      <dgm:prSet presAssocID="{D34313C2-A846-4DF8-A9AC-E6BEC49127B3}" presName="hierRoot2" presStyleCnt="0">
        <dgm:presLayoutVars>
          <dgm:hierBranch val="init"/>
        </dgm:presLayoutVars>
      </dgm:prSet>
      <dgm:spPr/>
    </dgm:pt>
    <dgm:pt modelId="{967743BC-AAB9-4137-A2F7-456590F771EF}" type="pres">
      <dgm:prSet presAssocID="{D34313C2-A846-4DF8-A9AC-E6BEC49127B3}" presName="rootComposite" presStyleCnt="0"/>
      <dgm:spPr/>
    </dgm:pt>
    <dgm:pt modelId="{411FA5DD-BFFC-42EC-9C7D-426124B1D834}" type="pres">
      <dgm:prSet presAssocID="{D34313C2-A846-4DF8-A9AC-E6BEC49127B3}" presName="rootText" presStyleLbl="node1" presStyleIdx="1" presStyleCnt="3">
        <dgm:presLayoutVars>
          <dgm:chMax/>
          <dgm:chPref val="3"/>
        </dgm:presLayoutVars>
      </dgm:prSet>
      <dgm:spPr/>
      <dgm:t>
        <a:bodyPr/>
        <a:lstStyle/>
        <a:p>
          <a:endParaRPr lang="tr-TR"/>
        </a:p>
      </dgm:t>
    </dgm:pt>
    <dgm:pt modelId="{64DFFA8C-8F22-4131-BBF4-089CC6E3FB0D}" type="pres">
      <dgm:prSet presAssocID="{D34313C2-A846-4DF8-A9AC-E6BEC49127B3}" presName="titleText2" presStyleLbl="fgAcc1" presStyleIdx="1" presStyleCnt="3">
        <dgm:presLayoutVars>
          <dgm:chMax val="0"/>
          <dgm:chPref val="0"/>
        </dgm:presLayoutVars>
      </dgm:prSet>
      <dgm:spPr/>
      <dgm:t>
        <a:bodyPr/>
        <a:lstStyle/>
        <a:p>
          <a:endParaRPr lang="tr-TR"/>
        </a:p>
      </dgm:t>
    </dgm:pt>
    <dgm:pt modelId="{71D2EEE9-E6AC-4AFE-BC88-3DCEA981072C}" type="pres">
      <dgm:prSet presAssocID="{D34313C2-A846-4DF8-A9AC-E6BEC49127B3}" presName="rootConnector" presStyleLbl="node2" presStyleIdx="0" presStyleCnt="0"/>
      <dgm:spPr/>
      <dgm:t>
        <a:bodyPr/>
        <a:lstStyle/>
        <a:p>
          <a:endParaRPr lang="tr-TR"/>
        </a:p>
      </dgm:t>
    </dgm:pt>
    <dgm:pt modelId="{1FDC9D8A-907F-43AA-8673-7DBACF6B98D0}" type="pres">
      <dgm:prSet presAssocID="{D34313C2-A846-4DF8-A9AC-E6BEC49127B3}" presName="hierChild4" presStyleCnt="0"/>
      <dgm:spPr/>
    </dgm:pt>
    <dgm:pt modelId="{88291BFD-C202-4EC2-A9B2-1E47E62CA8B3}" type="pres">
      <dgm:prSet presAssocID="{C7FE508A-C530-4300-B7B5-B7B8DC5E4F86}" presName="Name37" presStyleLbl="parChTrans1D3" presStyleIdx="0" presStyleCnt="3"/>
      <dgm:spPr/>
      <dgm:t>
        <a:bodyPr/>
        <a:lstStyle/>
        <a:p>
          <a:endParaRPr lang="tr-TR"/>
        </a:p>
      </dgm:t>
    </dgm:pt>
    <dgm:pt modelId="{08020018-814F-4D6A-BE86-F544EDB164D9}" type="pres">
      <dgm:prSet presAssocID="{3AB41681-09DC-48EB-A01B-E0F3AB9BDDF7}" presName="hierRoot2" presStyleCnt="0">
        <dgm:presLayoutVars>
          <dgm:hierBranch val="init"/>
        </dgm:presLayoutVars>
      </dgm:prSet>
      <dgm:spPr/>
    </dgm:pt>
    <dgm:pt modelId="{DCCEE9E1-0021-4556-A6DB-7F2C3BC34586}" type="pres">
      <dgm:prSet presAssocID="{3AB41681-09DC-48EB-A01B-E0F3AB9BDDF7}" presName="rootComposite" presStyleCnt="0"/>
      <dgm:spPr/>
    </dgm:pt>
    <dgm:pt modelId="{8BABA248-8773-464C-A3CF-AB1906BEC2E8}" type="pres">
      <dgm:prSet presAssocID="{3AB41681-09DC-48EB-A01B-E0F3AB9BDDF7}" presName="rootText" presStyleLbl="node1" presStyleIdx="2" presStyleCnt="3">
        <dgm:presLayoutVars>
          <dgm:chMax/>
          <dgm:chPref val="3"/>
        </dgm:presLayoutVars>
      </dgm:prSet>
      <dgm:spPr/>
      <dgm:t>
        <a:bodyPr/>
        <a:lstStyle/>
        <a:p>
          <a:endParaRPr lang="tr-TR"/>
        </a:p>
      </dgm:t>
    </dgm:pt>
    <dgm:pt modelId="{EB8F2C81-FA88-4934-AC4E-1EDE33942782}" type="pres">
      <dgm:prSet presAssocID="{3AB41681-09DC-48EB-A01B-E0F3AB9BDDF7}" presName="titleText2" presStyleLbl="fgAcc1" presStyleIdx="2" presStyleCnt="3">
        <dgm:presLayoutVars>
          <dgm:chMax val="0"/>
          <dgm:chPref val="0"/>
        </dgm:presLayoutVars>
      </dgm:prSet>
      <dgm:spPr/>
      <dgm:t>
        <a:bodyPr/>
        <a:lstStyle/>
        <a:p>
          <a:endParaRPr lang="tr-TR"/>
        </a:p>
      </dgm:t>
    </dgm:pt>
    <dgm:pt modelId="{F3726EA2-04E4-49AF-9598-546D589B287A}" type="pres">
      <dgm:prSet presAssocID="{3AB41681-09DC-48EB-A01B-E0F3AB9BDDF7}" presName="rootConnector" presStyleLbl="node3" presStyleIdx="0" presStyleCnt="0"/>
      <dgm:spPr/>
      <dgm:t>
        <a:bodyPr/>
        <a:lstStyle/>
        <a:p>
          <a:endParaRPr lang="tr-TR"/>
        </a:p>
      </dgm:t>
    </dgm:pt>
    <dgm:pt modelId="{3BF2259B-FA5F-4DCD-B733-2BCD136377C5}" type="pres">
      <dgm:prSet presAssocID="{3AB41681-09DC-48EB-A01B-E0F3AB9BDDF7}" presName="hierChild4" presStyleCnt="0"/>
      <dgm:spPr/>
    </dgm:pt>
    <dgm:pt modelId="{DBE0B876-DB3D-45DE-9DB1-78235E5328B4}" type="pres">
      <dgm:prSet presAssocID="{3AB41681-09DC-48EB-A01B-E0F3AB9BDDF7}" presName="hierChild5" presStyleCnt="0"/>
      <dgm:spPr/>
    </dgm:pt>
    <dgm:pt modelId="{BC6FF1A4-706A-4DF6-A554-E1824948F4B3}" type="pres">
      <dgm:prSet presAssocID="{D34313C2-A846-4DF8-A9AC-E6BEC49127B3}" presName="hierChild5" presStyleCnt="0"/>
      <dgm:spPr/>
    </dgm:pt>
    <dgm:pt modelId="{9ED27203-F8FA-49B7-85AB-D869E4CD96A0}" type="pres">
      <dgm:prSet presAssocID="{9695804A-2270-4B4C-9214-AF865BEFBB3F}" presName="Name96" presStyleLbl="parChTrans1D3" presStyleIdx="1" presStyleCnt="3"/>
      <dgm:spPr/>
      <dgm:t>
        <a:bodyPr/>
        <a:lstStyle/>
        <a:p>
          <a:endParaRPr lang="tr-TR"/>
        </a:p>
      </dgm:t>
    </dgm:pt>
    <dgm:pt modelId="{C97CA9DF-EC8F-42C8-AB9E-FB230579862D}" type="pres">
      <dgm:prSet presAssocID="{44736CE1-78DF-4854-9313-DCC2A77F53BD}" presName="hierRoot3" presStyleCnt="0">
        <dgm:presLayoutVars>
          <dgm:hierBranch val="init"/>
        </dgm:presLayoutVars>
      </dgm:prSet>
      <dgm:spPr/>
    </dgm:pt>
    <dgm:pt modelId="{1E6E7032-14F3-4F9E-951C-561745917BAB}" type="pres">
      <dgm:prSet presAssocID="{44736CE1-78DF-4854-9313-DCC2A77F53BD}" presName="rootComposite3" presStyleCnt="0"/>
      <dgm:spPr/>
    </dgm:pt>
    <dgm:pt modelId="{99A660ED-C559-4744-A888-13EA7D69EB6B}" type="pres">
      <dgm:prSet presAssocID="{44736CE1-78DF-4854-9313-DCC2A77F53BD}" presName="rootText3" presStyleLbl="asst1" presStyleIdx="0" presStyleCnt="4">
        <dgm:presLayoutVars>
          <dgm:chPref val="3"/>
        </dgm:presLayoutVars>
      </dgm:prSet>
      <dgm:spPr/>
      <dgm:t>
        <a:bodyPr/>
        <a:lstStyle/>
        <a:p>
          <a:endParaRPr lang="tr-TR"/>
        </a:p>
      </dgm:t>
    </dgm:pt>
    <dgm:pt modelId="{BFFBBC13-DF98-4D0D-9760-599061BC872B}" type="pres">
      <dgm:prSet presAssocID="{44736CE1-78DF-4854-9313-DCC2A77F53BD}" presName="titleText3" presStyleLbl="fgAcc2" presStyleIdx="0" presStyleCnt="4">
        <dgm:presLayoutVars>
          <dgm:chMax val="0"/>
          <dgm:chPref val="0"/>
        </dgm:presLayoutVars>
      </dgm:prSet>
      <dgm:spPr/>
      <dgm:t>
        <a:bodyPr/>
        <a:lstStyle/>
        <a:p>
          <a:endParaRPr lang="tr-TR"/>
        </a:p>
      </dgm:t>
    </dgm:pt>
    <dgm:pt modelId="{ED85B087-C7E7-484B-8AC1-45C2AD1D44D5}" type="pres">
      <dgm:prSet presAssocID="{44736CE1-78DF-4854-9313-DCC2A77F53BD}" presName="rootConnector3" presStyleLbl="asst2" presStyleIdx="0" presStyleCnt="0"/>
      <dgm:spPr/>
      <dgm:t>
        <a:bodyPr/>
        <a:lstStyle/>
        <a:p>
          <a:endParaRPr lang="tr-TR"/>
        </a:p>
      </dgm:t>
    </dgm:pt>
    <dgm:pt modelId="{8FAE22E8-7310-4B6B-AB58-795C2A44564E}" type="pres">
      <dgm:prSet presAssocID="{44736CE1-78DF-4854-9313-DCC2A77F53BD}" presName="hierChild6" presStyleCnt="0"/>
      <dgm:spPr/>
    </dgm:pt>
    <dgm:pt modelId="{5B8679E0-B8B0-455A-852F-39F7CD4EEFD8}" type="pres">
      <dgm:prSet presAssocID="{44736CE1-78DF-4854-9313-DCC2A77F53BD}" presName="hierChild7" presStyleCnt="0"/>
      <dgm:spPr/>
    </dgm:pt>
    <dgm:pt modelId="{C4238FD2-5534-482B-9B1F-4F5025A3DA1A}" type="pres">
      <dgm:prSet presAssocID="{6B4C2018-5767-4DF9-8F06-1A8AFFA7EB33}" presName="Name96" presStyleLbl="parChTrans1D3" presStyleIdx="2" presStyleCnt="3"/>
      <dgm:spPr/>
      <dgm:t>
        <a:bodyPr/>
        <a:lstStyle/>
        <a:p>
          <a:endParaRPr lang="tr-TR"/>
        </a:p>
      </dgm:t>
    </dgm:pt>
    <dgm:pt modelId="{8318FEAA-F5D4-40B1-92DE-2DE2D942A3FC}" type="pres">
      <dgm:prSet presAssocID="{1C9B0819-6820-4783-B012-289EDFA9DAE3}" presName="hierRoot3" presStyleCnt="0">
        <dgm:presLayoutVars>
          <dgm:hierBranch val="init"/>
        </dgm:presLayoutVars>
      </dgm:prSet>
      <dgm:spPr/>
    </dgm:pt>
    <dgm:pt modelId="{75C35769-F110-4869-B7FD-C03881C3C7CB}" type="pres">
      <dgm:prSet presAssocID="{1C9B0819-6820-4783-B012-289EDFA9DAE3}" presName="rootComposite3" presStyleCnt="0"/>
      <dgm:spPr/>
    </dgm:pt>
    <dgm:pt modelId="{ABEE814B-BC06-4842-8AD7-DA5CDA4125ED}" type="pres">
      <dgm:prSet presAssocID="{1C9B0819-6820-4783-B012-289EDFA9DAE3}" presName="rootText3" presStyleLbl="asst1" presStyleIdx="1" presStyleCnt="4">
        <dgm:presLayoutVars>
          <dgm:chPref val="3"/>
        </dgm:presLayoutVars>
      </dgm:prSet>
      <dgm:spPr/>
      <dgm:t>
        <a:bodyPr/>
        <a:lstStyle/>
        <a:p>
          <a:endParaRPr lang="tr-TR"/>
        </a:p>
      </dgm:t>
    </dgm:pt>
    <dgm:pt modelId="{4F85FB9C-D3C4-429F-8ADC-BC1254E4339B}" type="pres">
      <dgm:prSet presAssocID="{1C9B0819-6820-4783-B012-289EDFA9DAE3}" presName="titleText3" presStyleLbl="fgAcc2" presStyleIdx="1" presStyleCnt="4">
        <dgm:presLayoutVars>
          <dgm:chMax val="0"/>
          <dgm:chPref val="0"/>
        </dgm:presLayoutVars>
      </dgm:prSet>
      <dgm:spPr/>
      <dgm:t>
        <a:bodyPr/>
        <a:lstStyle/>
        <a:p>
          <a:endParaRPr lang="tr-TR"/>
        </a:p>
      </dgm:t>
    </dgm:pt>
    <dgm:pt modelId="{DC4F86F3-A93D-418B-9DB3-C0F324CDB70D}" type="pres">
      <dgm:prSet presAssocID="{1C9B0819-6820-4783-B012-289EDFA9DAE3}" presName="rootConnector3" presStyleLbl="asst2" presStyleIdx="0" presStyleCnt="0"/>
      <dgm:spPr/>
      <dgm:t>
        <a:bodyPr/>
        <a:lstStyle/>
        <a:p>
          <a:endParaRPr lang="tr-TR"/>
        </a:p>
      </dgm:t>
    </dgm:pt>
    <dgm:pt modelId="{C99C7991-B7DC-44ED-B6BE-023FBD9AE8F5}" type="pres">
      <dgm:prSet presAssocID="{1C9B0819-6820-4783-B012-289EDFA9DAE3}" presName="hierChild6" presStyleCnt="0"/>
      <dgm:spPr/>
    </dgm:pt>
    <dgm:pt modelId="{15719390-7154-41C7-8BE5-5E68502259F2}" type="pres">
      <dgm:prSet presAssocID="{1C9B0819-6820-4783-B012-289EDFA9DAE3}" presName="hierChild7" presStyleCnt="0"/>
      <dgm:spPr/>
    </dgm:pt>
    <dgm:pt modelId="{97CD5478-603C-4414-893D-D1B39C34BFED}" type="pres">
      <dgm:prSet presAssocID="{59750837-1DDE-47DE-90B4-547C5EEA90D0}" presName="hierChild3" presStyleCnt="0"/>
      <dgm:spPr/>
    </dgm:pt>
    <dgm:pt modelId="{2BAF647F-CE0E-4AD4-99A7-A4ED30857B3B}" type="pres">
      <dgm:prSet presAssocID="{85DAD005-B8FB-43B2-9A95-1BE05742FF0F}" presName="Name96" presStyleLbl="parChTrans1D2" presStyleIdx="2" presStyleCnt="4"/>
      <dgm:spPr/>
      <dgm:t>
        <a:bodyPr/>
        <a:lstStyle/>
        <a:p>
          <a:endParaRPr lang="tr-TR"/>
        </a:p>
      </dgm:t>
    </dgm:pt>
    <dgm:pt modelId="{9550CCD4-6215-4A68-9C78-CB6D2BDFCA40}" type="pres">
      <dgm:prSet presAssocID="{8315B728-3EFB-43C3-A808-F656466E7454}" presName="hierRoot3" presStyleCnt="0">
        <dgm:presLayoutVars>
          <dgm:hierBranch val="init"/>
        </dgm:presLayoutVars>
      </dgm:prSet>
      <dgm:spPr/>
    </dgm:pt>
    <dgm:pt modelId="{D527815A-CC20-4995-A1AB-3D8E39DA2810}" type="pres">
      <dgm:prSet presAssocID="{8315B728-3EFB-43C3-A808-F656466E7454}" presName="rootComposite3" presStyleCnt="0"/>
      <dgm:spPr/>
    </dgm:pt>
    <dgm:pt modelId="{9E0DDF7D-A957-423C-BC8E-3DD6C6525D99}" type="pres">
      <dgm:prSet presAssocID="{8315B728-3EFB-43C3-A808-F656466E7454}" presName="rootText3" presStyleLbl="asst1" presStyleIdx="2" presStyleCnt="4">
        <dgm:presLayoutVars>
          <dgm:chPref val="3"/>
        </dgm:presLayoutVars>
      </dgm:prSet>
      <dgm:spPr/>
      <dgm:t>
        <a:bodyPr/>
        <a:lstStyle/>
        <a:p>
          <a:endParaRPr lang="tr-TR"/>
        </a:p>
      </dgm:t>
    </dgm:pt>
    <dgm:pt modelId="{2BDFCF37-B18B-4935-A8CB-3BBBAAFD7ADE}" type="pres">
      <dgm:prSet presAssocID="{8315B728-3EFB-43C3-A808-F656466E7454}" presName="titleText3" presStyleLbl="fgAcc2" presStyleIdx="2" presStyleCnt="4">
        <dgm:presLayoutVars>
          <dgm:chMax val="0"/>
          <dgm:chPref val="0"/>
        </dgm:presLayoutVars>
      </dgm:prSet>
      <dgm:spPr/>
      <dgm:t>
        <a:bodyPr/>
        <a:lstStyle/>
        <a:p>
          <a:endParaRPr lang="tr-TR"/>
        </a:p>
      </dgm:t>
    </dgm:pt>
    <dgm:pt modelId="{B82FAA7A-C3FC-456A-92D0-EAAD43B3D264}" type="pres">
      <dgm:prSet presAssocID="{8315B728-3EFB-43C3-A808-F656466E7454}" presName="rootConnector3" presStyleLbl="asst1" presStyleIdx="2" presStyleCnt="4"/>
      <dgm:spPr/>
      <dgm:t>
        <a:bodyPr/>
        <a:lstStyle/>
        <a:p>
          <a:endParaRPr lang="tr-TR"/>
        </a:p>
      </dgm:t>
    </dgm:pt>
    <dgm:pt modelId="{85185B34-FF00-4844-8EE3-6B96B3E15611}" type="pres">
      <dgm:prSet presAssocID="{8315B728-3EFB-43C3-A808-F656466E7454}" presName="hierChild6" presStyleCnt="0"/>
      <dgm:spPr/>
    </dgm:pt>
    <dgm:pt modelId="{46BBD882-FB7E-4460-B2B0-201281E92C54}" type="pres">
      <dgm:prSet presAssocID="{8315B728-3EFB-43C3-A808-F656466E7454}" presName="hierChild7" presStyleCnt="0"/>
      <dgm:spPr/>
    </dgm:pt>
    <dgm:pt modelId="{3211FD8F-61FA-42D7-AC37-EDA51A8B6D66}" type="pres">
      <dgm:prSet presAssocID="{528AA13D-BBCA-42D5-8C19-FF9A250E3370}" presName="Name96" presStyleLbl="parChTrans1D2" presStyleIdx="3" presStyleCnt="4"/>
      <dgm:spPr/>
      <dgm:t>
        <a:bodyPr/>
        <a:lstStyle/>
        <a:p>
          <a:endParaRPr lang="tr-TR"/>
        </a:p>
      </dgm:t>
    </dgm:pt>
    <dgm:pt modelId="{544609D5-9A07-479C-A033-065C1D97D376}" type="pres">
      <dgm:prSet presAssocID="{047A9401-3D0E-42EE-9701-FBAE4EFD4251}" presName="hierRoot3" presStyleCnt="0">
        <dgm:presLayoutVars>
          <dgm:hierBranch val="init"/>
        </dgm:presLayoutVars>
      </dgm:prSet>
      <dgm:spPr/>
    </dgm:pt>
    <dgm:pt modelId="{8713E552-FA7B-4BB9-AD05-83A66627EF11}" type="pres">
      <dgm:prSet presAssocID="{047A9401-3D0E-42EE-9701-FBAE4EFD4251}" presName="rootComposite3" presStyleCnt="0"/>
      <dgm:spPr/>
    </dgm:pt>
    <dgm:pt modelId="{FE2886ED-B11E-486E-B565-C451226590D0}" type="pres">
      <dgm:prSet presAssocID="{047A9401-3D0E-42EE-9701-FBAE4EFD4251}" presName="rootText3" presStyleLbl="asst1" presStyleIdx="3" presStyleCnt="4" custScaleX="128078">
        <dgm:presLayoutVars>
          <dgm:chPref val="3"/>
        </dgm:presLayoutVars>
      </dgm:prSet>
      <dgm:spPr/>
      <dgm:t>
        <a:bodyPr/>
        <a:lstStyle/>
        <a:p>
          <a:endParaRPr lang="tr-TR"/>
        </a:p>
      </dgm:t>
    </dgm:pt>
    <dgm:pt modelId="{F9A32D29-60A6-4FFB-A5D3-F9AEEC8C5C77}" type="pres">
      <dgm:prSet presAssocID="{047A9401-3D0E-42EE-9701-FBAE4EFD4251}" presName="titleText3" presStyleLbl="fgAcc2" presStyleIdx="3" presStyleCnt="4">
        <dgm:presLayoutVars>
          <dgm:chMax val="0"/>
          <dgm:chPref val="0"/>
        </dgm:presLayoutVars>
      </dgm:prSet>
      <dgm:spPr/>
      <dgm:t>
        <a:bodyPr/>
        <a:lstStyle/>
        <a:p>
          <a:endParaRPr lang="tr-TR"/>
        </a:p>
      </dgm:t>
    </dgm:pt>
    <dgm:pt modelId="{7EC0DE85-EF0D-4D44-BF25-5FA6F5A5FA91}" type="pres">
      <dgm:prSet presAssocID="{047A9401-3D0E-42EE-9701-FBAE4EFD4251}" presName="rootConnector3" presStyleLbl="asst1" presStyleIdx="3" presStyleCnt="4"/>
      <dgm:spPr/>
      <dgm:t>
        <a:bodyPr/>
        <a:lstStyle/>
        <a:p>
          <a:endParaRPr lang="tr-TR"/>
        </a:p>
      </dgm:t>
    </dgm:pt>
    <dgm:pt modelId="{1738F13E-7300-40E1-AF58-8F640EB40513}" type="pres">
      <dgm:prSet presAssocID="{047A9401-3D0E-42EE-9701-FBAE4EFD4251}" presName="hierChild6" presStyleCnt="0"/>
      <dgm:spPr/>
    </dgm:pt>
    <dgm:pt modelId="{0A0641FE-BAC0-4AB7-B033-FE1A04DA59C1}" type="pres">
      <dgm:prSet presAssocID="{047A9401-3D0E-42EE-9701-FBAE4EFD4251}" presName="hierChild7" presStyleCnt="0"/>
      <dgm:spPr/>
    </dgm:pt>
  </dgm:ptLst>
  <dgm:cxnLst>
    <dgm:cxn modelId="{FEEA3B60-ED59-43CB-8A05-73A913571C13}" type="presOf" srcId="{44736CE1-78DF-4854-9313-DCC2A77F53BD}" destId="{99A660ED-C559-4744-A888-13EA7D69EB6B}" srcOrd="0" destOrd="0" presId="urn:microsoft.com/office/officeart/2008/layout/NameandTitleOrganizationalChart"/>
    <dgm:cxn modelId="{322298C9-D74E-4D94-898C-427A79E00197}" type="presOf" srcId="{8315B728-3EFB-43C3-A808-F656466E7454}" destId="{B82FAA7A-C3FC-456A-92D0-EAAD43B3D264}" srcOrd="1" destOrd="0" presId="urn:microsoft.com/office/officeart/2008/layout/NameandTitleOrganizationalChart"/>
    <dgm:cxn modelId="{E9537098-6DCD-4E47-AAF9-62A6B18EEBE4}" srcId="{59750837-1DDE-47DE-90B4-547C5EEA90D0}" destId="{047A9401-3D0E-42EE-9701-FBAE4EFD4251}" srcOrd="3" destOrd="0" parTransId="{528AA13D-BBCA-42D5-8C19-FF9A250E3370}" sibTransId="{2D068063-14EE-4A16-8D8F-CA41BF2CFE8B}"/>
    <dgm:cxn modelId="{EF23EC17-64B3-41CA-A3CF-C6EE60D246A2}" type="presOf" srcId="{59750837-1DDE-47DE-90B4-547C5EEA90D0}" destId="{CF44B4AC-4244-4A69-A8B7-1B89654421FB}" srcOrd="1" destOrd="0" presId="urn:microsoft.com/office/officeart/2008/layout/NameandTitleOrganizationalChart"/>
    <dgm:cxn modelId="{5F44839B-7DD6-4A0F-A6F9-C1CE78E0BEC1}" srcId="{D34313C2-A846-4DF8-A9AC-E6BEC49127B3}" destId="{44736CE1-78DF-4854-9313-DCC2A77F53BD}" srcOrd="1" destOrd="0" parTransId="{9695804A-2270-4B4C-9214-AF865BEFBB3F}" sibTransId="{7129CFA1-3531-46BD-A871-161EE0BFCF23}"/>
    <dgm:cxn modelId="{86F4962A-2F2A-4CD2-AFD9-709268201A39}" type="presOf" srcId="{1C9B0819-6820-4783-B012-289EDFA9DAE3}" destId="{ABEE814B-BC06-4842-8AD7-DA5CDA4125ED}" srcOrd="0" destOrd="0" presId="urn:microsoft.com/office/officeart/2008/layout/NameandTitleOrganizationalChart"/>
    <dgm:cxn modelId="{A3A21F77-2C63-4E78-8873-00B6EC6661D4}" type="presOf" srcId="{8315B728-3EFB-43C3-A808-F656466E7454}" destId="{9E0DDF7D-A957-423C-BC8E-3DD6C6525D99}" srcOrd="0" destOrd="0" presId="urn:microsoft.com/office/officeart/2008/layout/NameandTitleOrganizationalChart"/>
    <dgm:cxn modelId="{F1CCDB06-7085-47D9-A5EC-5286F76AE323}" type="presOf" srcId="{59750837-1DDE-47DE-90B4-547C5EEA90D0}" destId="{837EBD4F-35FC-4D91-8C7B-19972A282140}" srcOrd="0" destOrd="0" presId="urn:microsoft.com/office/officeart/2008/layout/NameandTitleOrganizationalChart"/>
    <dgm:cxn modelId="{3736CB81-F447-4E01-8C9F-A450455DE650}" type="presOf" srcId="{7129CFA1-3531-46BD-A871-161EE0BFCF23}" destId="{BFFBBC13-DF98-4D0D-9760-599061BC872B}" srcOrd="0" destOrd="0" presId="urn:microsoft.com/office/officeart/2008/layout/NameandTitleOrganizationalChart"/>
    <dgm:cxn modelId="{60738699-48E9-466E-9BCE-8A3881782856}" type="presOf" srcId="{44736CE1-78DF-4854-9313-DCC2A77F53BD}" destId="{ED85B087-C7E7-484B-8AC1-45C2AD1D44D5}" srcOrd="1" destOrd="0" presId="urn:microsoft.com/office/officeart/2008/layout/NameandTitleOrganizationalChart"/>
    <dgm:cxn modelId="{C95AFCC1-4AFF-443C-9181-40A88081DD49}" type="presOf" srcId="{3AB41681-09DC-48EB-A01B-E0F3AB9BDDF7}" destId="{F3726EA2-04E4-49AF-9598-546D589B287A}" srcOrd="1" destOrd="0" presId="urn:microsoft.com/office/officeart/2008/layout/NameandTitleOrganizationalChart"/>
    <dgm:cxn modelId="{679C742A-7D75-4409-8E16-DEC150912E6C}" type="presOf" srcId="{9695804A-2270-4B4C-9214-AF865BEFBB3F}" destId="{9ED27203-F8FA-49B7-85AB-D869E4CD96A0}" srcOrd="0" destOrd="0" presId="urn:microsoft.com/office/officeart/2008/layout/NameandTitleOrganizationalChart"/>
    <dgm:cxn modelId="{33F392F1-5A92-4200-9BE7-14BA763DD862}" type="presOf" srcId="{5DB26FF8-A6A4-4FA5-A8E4-24092BA53411}" destId="{296000C1-9E43-42B1-AE9F-7B25463C775C}" srcOrd="0" destOrd="0" presId="urn:microsoft.com/office/officeart/2008/layout/NameandTitleOrganizationalChart"/>
    <dgm:cxn modelId="{6498521E-C2DF-4D1D-AA85-1C753EF267FE}" srcId="{D34313C2-A846-4DF8-A9AC-E6BEC49127B3}" destId="{3AB41681-09DC-48EB-A01B-E0F3AB9BDDF7}" srcOrd="0" destOrd="0" parTransId="{C7FE508A-C530-4300-B7B5-B7B8DC5E4F86}" sibTransId="{09D64B7A-C49B-4BD9-8CC0-2AF7477E05B3}"/>
    <dgm:cxn modelId="{67710B8D-2386-4454-BCC3-C22475862059}" type="presOf" srcId="{C7FE508A-C530-4300-B7B5-B7B8DC5E4F86}" destId="{88291BFD-C202-4EC2-A9B2-1E47E62CA8B3}" srcOrd="0" destOrd="0" presId="urn:microsoft.com/office/officeart/2008/layout/NameandTitleOrganizationalChart"/>
    <dgm:cxn modelId="{E7B9D96F-F874-4EC2-9632-759D521A6A9C}" srcId="{D34313C2-A846-4DF8-A9AC-E6BEC49127B3}" destId="{1C9B0819-6820-4783-B012-289EDFA9DAE3}" srcOrd="2" destOrd="0" parTransId="{6B4C2018-5767-4DF9-8F06-1A8AFFA7EB33}" sibTransId="{EDBB5045-3F31-49D9-80EF-9C5F2F3F85ED}"/>
    <dgm:cxn modelId="{865251EF-231B-4020-9454-B7A2F5DD6396}" type="presOf" srcId="{D4C10D47-3469-41F7-99C2-ED9A1C35069E}" destId="{1246EBCA-949C-4A9D-8884-0248A695FEDD}" srcOrd="1" destOrd="0" presId="urn:microsoft.com/office/officeart/2008/layout/NameandTitleOrganizationalChart"/>
    <dgm:cxn modelId="{8DCEADBF-0F08-4F1E-9435-F8143A4D9553}" type="presOf" srcId="{09D64B7A-C49B-4BD9-8CC0-2AF7477E05B3}" destId="{EB8F2C81-FA88-4934-AC4E-1EDE33942782}" srcOrd="0" destOrd="0" presId="urn:microsoft.com/office/officeart/2008/layout/NameandTitleOrganizationalChart"/>
    <dgm:cxn modelId="{9F3B0C16-85DB-4C40-9B86-09F3A960272B}" type="presOf" srcId="{3AB41681-09DC-48EB-A01B-E0F3AB9BDDF7}" destId="{8BABA248-8773-464C-A3CF-AB1906BEC2E8}" srcOrd="0" destOrd="0" presId="urn:microsoft.com/office/officeart/2008/layout/NameandTitleOrganizationalChart"/>
    <dgm:cxn modelId="{736794BA-04B2-4C23-B644-4AAD2BB84F0B}" type="presOf" srcId="{BFDB17C5-D50C-4DDB-8504-F45EA76C4C00}" destId="{AE844B65-025E-4A32-BF49-7FD5F5C5FCB4}" srcOrd="0" destOrd="0" presId="urn:microsoft.com/office/officeart/2008/layout/NameandTitleOrganizationalChart"/>
    <dgm:cxn modelId="{F31F9A97-5331-4152-A56A-7929E82A6A48}" srcId="{A22B4EF2-111A-41BE-A011-6407A716498B}" destId="{59750837-1DDE-47DE-90B4-547C5EEA90D0}" srcOrd="0" destOrd="0" parTransId="{DD905633-AAA6-4FA1-8506-6B1135D359DE}" sibTransId="{7C3A41A5-9FBA-4950-A42B-147F2B0AC520}"/>
    <dgm:cxn modelId="{51BB6352-7FF7-49FD-88C3-7FE6B503EC4E}" type="presOf" srcId="{A22B4EF2-111A-41BE-A011-6407A716498B}" destId="{798A6B1D-D7AA-4890-AF6F-D49D7E3BF76D}" srcOrd="0" destOrd="0" presId="urn:microsoft.com/office/officeart/2008/layout/NameandTitleOrganizationalChart"/>
    <dgm:cxn modelId="{7B3D7E04-B7EE-4046-86B6-636B8B9383DC}" type="presOf" srcId="{EDBB5045-3F31-49D9-80EF-9C5F2F3F85ED}" destId="{4F85FB9C-D3C4-429F-8ADC-BC1254E4339B}" srcOrd="0" destOrd="0" presId="urn:microsoft.com/office/officeart/2008/layout/NameandTitleOrganizationalChart"/>
    <dgm:cxn modelId="{D490F703-734C-49C2-8040-A73062D4CB1F}" type="presOf" srcId="{528AA13D-BBCA-42D5-8C19-FF9A250E3370}" destId="{3211FD8F-61FA-42D7-AC37-EDA51A8B6D66}" srcOrd="0" destOrd="0" presId="urn:microsoft.com/office/officeart/2008/layout/NameandTitleOrganizationalChart"/>
    <dgm:cxn modelId="{5585649A-1358-45DD-A773-B621D46AE004}" type="presOf" srcId="{65A0D03D-570E-4633-87C5-6E5D6A478EA4}" destId="{FB4F485D-2534-40DC-9E19-F639EB8E9305}" srcOrd="0" destOrd="0" presId="urn:microsoft.com/office/officeart/2008/layout/NameandTitleOrganizationalChart"/>
    <dgm:cxn modelId="{D9FF63F1-12B8-4314-8E86-269DD6510EA1}" type="presOf" srcId="{D4C10D47-3469-41F7-99C2-ED9A1C35069E}" destId="{D5134B08-2F4E-4446-B52B-3B1EF92417C6}" srcOrd="0" destOrd="0" presId="urn:microsoft.com/office/officeart/2008/layout/NameandTitleOrganizationalChart"/>
    <dgm:cxn modelId="{5017CD52-9197-4943-8BDB-272C7D25450A}" type="presOf" srcId="{047A9401-3D0E-42EE-9701-FBAE4EFD4251}" destId="{7EC0DE85-EF0D-4D44-BF25-5FA6F5A5FA91}" srcOrd="1" destOrd="0" presId="urn:microsoft.com/office/officeart/2008/layout/NameandTitleOrganizationalChart"/>
    <dgm:cxn modelId="{32D660E8-8D3C-4FD3-95EE-1B3A40D9D5C5}" srcId="{59750837-1DDE-47DE-90B4-547C5EEA90D0}" destId="{D4C10D47-3469-41F7-99C2-ED9A1C35069E}" srcOrd="1" destOrd="0" parTransId="{BFDB17C5-D50C-4DDB-8504-F45EA76C4C00}" sibTransId="{5DB26FF8-A6A4-4FA5-A8E4-24092BA53411}"/>
    <dgm:cxn modelId="{B12915D4-E652-4B83-8647-83516DF3A2A4}" type="presOf" srcId="{D34313C2-A846-4DF8-A9AC-E6BEC49127B3}" destId="{411FA5DD-BFFC-42EC-9C7D-426124B1D834}" srcOrd="0" destOrd="0" presId="urn:microsoft.com/office/officeart/2008/layout/NameandTitleOrganizationalChart"/>
    <dgm:cxn modelId="{86363B5F-085B-4C5E-93B2-B498394A0B97}" type="presOf" srcId="{047A9401-3D0E-42EE-9701-FBAE4EFD4251}" destId="{FE2886ED-B11E-486E-B565-C451226590D0}" srcOrd="0" destOrd="0" presId="urn:microsoft.com/office/officeart/2008/layout/NameandTitleOrganizationalChart"/>
    <dgm:cxn modelId="{4EB926D0-8A21-4C75-B7D0-D6C4F2E246B8}" type="presOf" srcId="{D34313C2-A846-4DF8-A9AC-E6BEC49127B3}" destId="{71D2EEE9-E6AC-4AFE-BC88-3DCEA981072C}" srcOrd="1" destOrd="0" presId="urn:microsoft.com/office/officeart/2008/layout/NameandTitleOrganizationalChart"/>
    <dgm:cxn modelId="{DF684A75-97A0-477F-89E4-0880FC5CC1D5}" type="presOf" srcId="{6B4C2018-5767-4DF9-8F06-1A8AFFA7EB33}" destId="{C4238FD2-5534-482B-9B1F-4F5025A3DA1A}" srcOrd="0" destOrd="0" presId="urn:microsoft.com/office/officeart/2008/layout/NameandTitleOrganizationalChart"/>
    <dgm:cxn modelId="{F49E0DC9-ADFB-47F1-95A3-835CDDA69030}" type="presOf" srcId="{8E040E5C-5AA7-4AB7-913F-A4DBF15B9262}" destId="{64DFFA8C-8F22-4131-BBF4-089CC6E3FB0D}" srcOrd="0" destOrd="0" presId="urn:microsoft.com/office/officeart/2008/layout/NameandTitleOrganizationalChart"/>
    <dgm:cxn modelId="{5379E098-D717-4042-9046-AAB79B781DED}" type="presOf" srcId="{7C3A41A5-9FBA-4950-A42B-147F2B0AC520}" destId="{0EF56C8A-17CA-4E82-93F7-15862C15C1DF}" srcOrd="0" destOrd="0" presId="urn:microsoft.com/office/officeart/2008/layout/NameandTitleOrganizationalChart"/>
    <dgm:cxn modelId="{6486867C-3CB7-45B5-8A58-146CDDAFAF34}" type="presOf" srcId="{1C45A6DF-5CE8-49B9-83D2-3F510A262F04}" destId="{2BDFCF37-B18B-4935-A8CB-3BBBAAFD7ADE}" srcOrd="0" destOrd="0" presId="urn:microsoft.com/office/officeart/2008/layout/NameandTitleOrganizationalChart"/>
    <dgm:cxn modelId="{2177B389-384D-40E4-AD75-DDB73B9EDA8A}" type="presOf" srcId="{2D068063-14EE-4A16-8D8F-CA41BF2CFE8B}" destId="{F9A32D29-60A6-4FFB-A5D3-F9AEEC8C5C77}" srcOrd="0" destOrd="0" presId="urn:microsoft.com/office/officeart/2008/layout/NameandTitleOrganizationalChart"/>
    <dgm:cxn modelId="{3183FFFA-EE3D-4131-A925-0F4A1084194D}" srcId="{59750837-1DDE-47DE-90B4-547C5EEA90D0}" destId="{D34313C2-A846-4DF8-A9AC-E6BEC49127B3}" srcOrd="2" destOrd="0" parTransId="{65A0D03D-570E-4633-87C5-6E5D6A478EA4}" sibTransId="{8E040E5C-5AA7-4AB7-913F-A4DBF15B9262}"/>
    <dgm:cxn modelId="{E868B922-46D0-4C8F-BC17-B5F57E4EF08C}" type="presOf" srcId="{1C9B0819-6820-4783-B012-289EDFA9DAE3}" destId="{DC4F86F3-A93D-418B-9DB3-C0F324CDB70D}" srcOrd="1" destOrd="0" presId="urn:microsoft.com/office/officeart/2008/layout/NameandTitleOrganizationalChart"/>
    <dgm:cxn modelId="{07718F23-B766-4E0C-8929-584EB4D93968}" type="presOf" srcId="{85DAD005-B8FB-43B2-9A95-1BE05742FF0F}" destId="{2BAF647F-CE0E-4AD4-99A7-A4ED30857B3B}" srcOrd="0" destOrd="0" presId="urn:microsoft.com/office/officeart/2008/layout/NameandTitleOrganizationalChart"/>
    <dgm:cxn modelId="{E4A17A8D-6B20-4DD4-88F2-49F591F4257B}" srcId="{59750837-1DDE-47DE-90B4-547C5EEA90D0}" destId="{8315B728-3EFB-43C3-A808-F656466E7454}" srcOrd="0" destOrd="0" parTransId="{85DAD005-B8FB-43B2-9A95-1BE05742FF0F}" sibTransId="{1C45A6DF-5CE8-49B9-83D2-3F510A262F04}"/>
    <dgm:cxn modelId="{DB585D62-6934-4E7E-9FB9-E8F2BFC3F803}" type="presParOf" srcId="{798A6B1D-D7AA-4890-AF6F-D49D7E3BF76D}" destId="{7D966233-433B-42BF-B5D7-9B17819FC300}" srcOrd="0" destOrd="0" presId="urn:microsoft.com/office/officeart/2008/layout/NameandTitleOrganizationalChart"/>
    <dgm:cxn modelId="{E9B221AC-EE92-412B-B9DE-87CAE41E7825}" type="presParOf" srcId="{7D966233-433B-42BF-B5D7-9B17819FC300}" destId="{13DB1331-F9CE-4723-A96B-1734895D441E}" srcOrd="0" destOrd="0" presId="urn:microsoft.com/office/officeart/2008/layout/NameandTitleOrganizationalChart"/>
    <dgm:cxn modelId="{1FCCE128-173D-4E69-ABC0-C8EE46647BF1}" type="presParOf" srcId="{13DB1331-F9CE-4723-A96B-1734895D441E}" destId="{837EBD4F-35FC-4D91-8C7B-19972A282140}" srcOrd="0" destOrd="0" presId="urn:microsoft.com/office/officeart/2008/layout/NameandTitleOrganizationalChart"/>
    <dgm:cxn modelId="{6DA7D7B0-788D-4603-8143-B7A1402B5AF1}" type="presParOf" srcId="{13DB1331-F9CE-4723-A96B-1734895D441E}" destId="{0EF56C8A-17CA-4E82-93F7-15862C15C1DF}" srcOrd="1" destOrd="0" presId="urn:microsoft.com/office/officeart/2008/layout/NameandTitleOrganizationalChart"/>
    <dgm:cxn modelId="{F5C90D20-AB51-41A1-846B-BE1AD13F42EB}" type="presParOf" srcId="{13DB1331-F9CE-4723-A96B-1734895D441E}" destId="{CF44B4AC-4244-4A69-A8B7-1B89654421FB}" srcOrd="2" destOrd="0" presId="urn:microsoft.com/office/officeart/2008/layout/NameandTitleOrganizationalChart"/>
    <dgm:cxn modelId="{492B1773-8AED-4805-BD71-55F0C6AF348A}" type="presParOf" srcId="{7D966233-433B-42BF-B5D7-9B17819FC300}" destId="{9F837D55-8F45-40A1-8371-CDCD2D881292}" srcOrd="1" destOrd="0" presId="urn:microsoft.com/office/officeart/2008/layout/NameandTitleOrganizationalChart"/>
    <dgm:cxn modelId="{68EBF092-F632-42DB-A1FF-8DA4199D9297}" type="presParOf" srcId="{9F837D55-8F45-40A1-8371-CDCD2D881292}" destId="{AE844B65-025E-4A32-BF49-7FD5F5C5FCB4}" srcOrd="0" destOrd="0" presId="urn:microsoft.com/office/officeart/2008/layout/NameandTitleOrganizationalChart"/>
    <dgm:cxn modelId="{52DE98D7-E344-42EF-9D22-CD327F29BDF4}" type="presParOf" srcId="{9F837D55-8F45-40A1-8371-CDCD2D881292}" destId="{D12D023C-B23D-4591-9D05-B90090164221}" srcOrd="1" destOrd="0" presId="urn:microsoft.com/office/officeart/2008/layout/NameandTitleOrganizationalChart"/>
    <dgm:cxn modelId="{BCD4CBAE-DCF4-4331-BE0D-9A7F5625925C}" type="presParOf" srcId="{D12D023C-B23D-4591-9D05-B90090164221}" destId="{06303DD8-3843-4386-8694-22B4AB343E22}" srcOrd="0" destOrd="0" presId="urn:microsoft.com/office/officeart/2008/layout/NameandTitleOrganizationalChart"/>
    <dgm:cxn modelId="{61A128B3-4470-4DBE-87E6-BB2E44EFBE4E}" type="presParOf" srcId="{06303DD8-3843-4386-8694-22B4AB343E22}" destId="{D5134B08-2F4E-4446-B52B-3B1EF92417C6}" srcOrd="0" destOrd="0" presId="urn:microsoft.com/office/officeart/2008/layout/NameandTitleOrganizationalChart"/>
    <dgm:cxn modelId="{11F7289B-B444-42DA-8B8B-BA38B136D762}" type="presParOf" srcId="{06303DD8-3843-4386-8694-22B4AB343E22}" destId="{296000C1-9E43-42B1-AE9F-7B25463C775C}" srcOrd="1" destOrd="0" presId="urn:microsoft.com/office/officeart/2008/layout/NameandTitleOrganizationalChart"/>
    <dgm:cxn modelId="{B9274F60-B424-4C29-A919-C675469AEB82}" type="presParOf" srcId="{06303DD8-3843-4386-8694-22B4AB343E22}" destId="{1246EBCA-949C-4A9D-8884-0248A695FEDD}" srcOrd="2" destOrd="0" presId="urn:microsoft.com/office/officeart/2008/layout/NameandTitleOrganizationalChart"/>
    <dgm:cxn modelId="{5CB46E1A-728D-4563-ABCA-D93E58C404A8}" type="presParOf" srcId="{D12D023C-B23D-4591-9D05-B90090164221}" destId="{9B52E597-F150-494A-9EF2-FAA776634085}" srcOrd="1" destOrd="0" presId="urn:microsoft.com/office/officeart/2008/layout/NameandTitleOrganizationalChart"/>
    <dgm:cxn modelId="{03D84A9A-1A84-4598-BE05-9546ABA364EC}" type="presParOf" srcId="{D12D023C-B23D-4591-9D05-B90090164221}" destId="{71B04ACC-4631-44DA-BF5C-5895C87BA86F}" srcOrd="2" destOrd="0" presId="urn:microsoft.com/office/officeart/2008/layout/NameandTitleOrganizationalChart"/>
    <dgm:cxn modelId="{F9975365-4B00-4647-86F4-60418A52476E}" type="presParOf" srcId="{9F837D55-8F45-40A1-8371-CDCD2D881292}" destId="{FB4F485D-2534-40DC-9E19-F639EB8E9305}" srcOrd="2" destOrd="0" presId="urn:microsoft.com/office/officeart/2008/layout/NameandTitleOrganizationalChart"/>
    <dgm:cxn modelId="{520490DE-5C12-42A9-A07E-73B766D9A097}" type="presParOf" srcId="{9F837D55-8F45-40A1-8371-CDCD2D881292}" destId="{0A400A48-F437-463A-8FA1-660AB11B41E4}" srcOrd="3" destOrd="0" presId="urn:microsoft.com/office/officeart/2008/layout/NameandTitleOrganizationalChart"/>
    <dgm:cxn modelId="{F63AC2CA-8A35-4822-80FA-E3BA9ACF75F7}" type="presParOf" srcId="{0A400A48-F437-463A-8FA1-660AB11B41E4}" destId="{967743BC-AAB9-4137-A2F7-456590F771EF}" srcOrd="0" destOrd="0" presId="urn:microsoft.com/office/officeart/2008/layout/NameandTitleOrganizationalChart"/>
    <dgm:cxn modelId="{078601CE-4067-4749-B943-487B3FD17823}" type="presParOf" srcId="{967743BC-AAB9-4137-A2F7-456590F771EF}" destId="{411FA5DD-BFFC-42EC-9C7D-426124B1D834}" srcOrd="0" destOrd="0" presId="urn:microsoft.com/office/officeart/2008/layout/NameandTitleOrganizationalChart"/>
    <dgm:cxn modelId="{113559D6-376C-4C32-B38B-90C3AAAC7620}" type="presParOf" srcId="{967743BC-AAB9-4137-A2F7-456590F771EF}" destId="{64DFFA8C-8F22-4131-BBF4-089CC6E3FB0D}" srcOrd="1" destOrd="0" presId="urn:microsoft.com/office/officeart/2008/layout/NameandTitleOrganizationalChart"/>
    <dgm:cxn modelId="{A2DA55C7-AB94-45A8-9A94-6DA677D87BC4}" type="presParOf" srcId="{967743BC-AAB9-4137-A2F7-456590F771EF}" destId="{71D2EEE9-E6AC-4AFE-BC88-3DCEA981072C}" srcOrd="2" destOrd="0" presId="urn:microsoft.com/office/officeart/2008/layout/NameandTitleOrganizationalChart"/>
    <dgm:cxn modelId="{828E2591-A644-4DE2-B869-E9D6F48CF4CA}" type="presParOf" srcId="{0A400A48-F437-463A-8FA1-660AB11B41E4}" destId="{1FDC9D8A-907F-43AA-8673-7DBACF6B98D0}" srcOrd="1" destOrd="0" presId="urn:microsoft.com/office/officeart/2008/layout/NameandTitleOrganizationalChart"/>
    <dgm:cxn modelId="{15F57B66-4A43-44D1-8845-1BDC6FDC93AC}" type="presParOf" srcId="{1FDC9D8A-907F-43AA-8673-7DBACF6B98D0}" destId="{88291BFD-C202-4EC2-A9B2-1E47E62CA8B3}" srcOrd="0" destOrd="0" presId="urn:microsoft.com/office/officeart/2008/layout/NameandTitleOrganizationalChart"/>
    <dgm:cxn modelId="{D1876957-7971-4608-8545-F5AEAA17CB4C}" type="presParOf" srcId="{1FDC9D8A-907F-43AA-8673-7DBACF6B98D0}" destId="{08020018-814F-4D6A-BE86-F544EDB164D9}" srcOrd="1" destOrd="0" presId="urn:microsoft.com/office/officeart/2008/layout/NameandTitleOrganizationalChart"/>
    <dgm:cxn modelId="{2626C12E-E845-4358-A119-C2E7B7E7BB4F}" type="presParOf" srcId="{08020018-814F-4D6A-BE86-F544EDB164D9}" destId="{DCCEE9E1-0021-4556-A6DB-7F2C3BC34586}" srcOrd="0" destOrd="0" presId="urn:microsoft.com/office/officeart/2008/layout/NameandTitleOrganizationalChart"/>
    <dgm:cxn modelId="{D7DB4336-E1D2-4906-9FF8-AFB99B2904AB}" type="presParOf" srcId="{DCCEE9E1-0021-4556-A6DB-7F2C3BC34586}" destId="{8BABA248-8773-464C-A3CF-AB1906BEC2E8}" srcOrd="0" destOrd="0" presId="urn:microsoft.com/office/officeart/2008/layout/NameandTitleOrganizationalChart"/>
    <dgm:cxn modelId="{EFA09A38-4047-4847-9EB2-2D0F24E35808}" type="presParOf" srcId="{DCCEE9E1-0021-4556-A6DB-7F2C3BC34586}" destId="{EB8F2C81-FA88-4934-AC4E-1EDE33942782}" srcOrd="1" destOrd="0" presId="urn:microsoft.com/office/officeart/2008/layout/NameandTitleOrganizationalChart"/>
    <dgm:cxn modelId="{420F23B9-E9F2-445D-A537-4D11E0F21DFB}" type="presParOf" srcId="{DCCEE9E1-0021-4556-A6DB-7F2C3BC34586}" destId="{F3726EA2-04E4-49AF-9598-546D589B287A}" srcOrd="2" destOrd="0" presId="urn:microsoft.com/office/officeart/2008/layout/NameandTitleOrganizationalChart"/>
    <dgm:cxn modelId="{F08CB68F-063C-458A-A584-E86A3AD75E67}" type="presParOf" srcId="{08020018-814F-4D6A-BE86-F544EDB164D9}" destId="{3BF2259B-FA5F-4DCD-B733-2BCD136377C5}" srcOrd="1" destOrd="0" presId="urn:microsoft.com/office/officeart/2008/layout/NameandTitleOrganizationalChart"/>
    <dgm:cxn modelId="{548BC2F2-EE37-4C5D-8A7D-0186D9D63BA3}" type="presParOf" srcId="{08020018-814F-4D6A-BE86-F544EDB164D9}" destId="{DBE0B876-DB3D-45DE-9DB1-78235E5328B4}" srcOrd="2" destOrd="0" presId="urn:microsoft.com/office/officeart/2008/layout/NameandTitleOrganizationalChart"/>
    <dgm:cxn modelId="{2FE8A1C9-DECA-40A1-9671-5C2CE95CBFA8}" type="presParOf" srcId="{0A400A48-F437-463A-8FA1-660AB11B41E4}" destId="{BC6FF1A4-706A-4DF6-A554-E1824948F4B3}" srcOrd="2" destOrd="0" presId="urn:microsoft.com/office/officeart/2008/layout/NameandTitleOrganizationalChart"/>
    <dgm:cxn modelId="{1113F19C-2B8B-4E2E-8FF1-2EA0A2831556}" type="presParOf" srcId="{BC6FF1A4-706A-4DF6-A554-E1824948F4B3}" destId="{9ED27203-F8FA-49B7-85AB-D869E4CD96A0}" srcOrd="0" destOrd="0" presId="urn:microsoft.com/office/officeart/2008/layout/NameandTitleOrganizationalChart"/>
    <dgm:cxn modelId="{C3AEA545-2318-45ED-83C8-C14991AA776B}" type="presParOf" srcId="{BC6FF1A4-706A-4DF6-A554-E1824948F4B3}" destId="{C97CA9DF-EC8F-42C8-AB9E-FB230579862D}" srcOrd="1" destOrd="0" presId="urn:microsoft.com/office/officeart/2008/layout/NameandTitleOrganizationalChart"/>
    <dgm:cxn modelId="{0F11005A-9BEE-40EE-A529-D921D034F31C}" type="presParOf" srcId="{C97CA9DF-EC8F-42C8-AB9E-FB230579862D}" destId="{1E6E7032-14F3-4F9E-951C-561745917BAB}" srcOrd="0" destOrd="0" presId="urn:microsoft.com/office/officeart/2008/layout/NameandTitleOrganizationalChart"/>
    <dgm:cxn modelId="{E20685B8-C817-43EC-A357-DFD9D6636E5F}" type="presParOf" srcId="{1E6E7032-14F3-4F9E-951C-561745917BAB}" destId="{99A660ED-C559-4744-A888-13EA7D69EB6B}" srcOrd="0" destOrd="0" presId="urn:microsoft.com/office/officeart/2008/layout/NameandTitleOrganizationalChart"/>
    <dgm:cxn modelId="{FF2961F0-0EFC-4795-AD91-07664279C011}" type="presParOf" srcId="{1E6E7032-14F3-4F9E-951C-561745917BAB}" destId="{BFFBBC13-DF98-4D0D-9760-599061BC872B}" srcOrd="1" destOrd="0" presId="urn:microsoft.com/office/officeart/2008/layout/NameandTitleOrganizationalChart"/>
    <dgm:cxn modelId="{A9FACACA-1FD2-4BD0-BC8C-358224E93D9B}" type="presParOf" srcId="{1E6E7032-14F3-4F9E-951C-561745917BAB}" destId="{ED85B087-C7E7-484B-8AC1-45C2AD1D44D5}" srcOrd="2" destOrd="0" presId="urn:microsoft.com/office/officeart/2008/layout/NameandTitleOrganizationalChart"/>
    <dgm:cxn modelId="{218B9334-92D0-453F-820C-0E63A0211BF9}" type="presParOf" srcId="{C97CA9DF-EC8F-42C8-AB9E-FB230579862D}" destId="{8FAE22E8-7310-4B6B-AB58-795C2A44564E}" srcOrd="1" destOrd="0" presId="urn:microsoft.com/office/officeart/2008/layout/NameandTitleOrganizationalChart"/>
    <dgm:cxn modelId="{455C05A4-31BE-4340-AA1F-59AF03B42F45}" type="presParOf" srcId="{C97CA9DF-EC8F-42C8-AB9E-FB230579862D}" destId="{5B8679E0-B8B0-455A-852F-39F7CD4EEFD8}" srcOrd="2" destOrd="0" presId="urn:microsoft.com/office/officeart/2008/layout/NameandTitleOrganizationalChart"/>
    <dgm:cxn modelId="{B261C4FD-888F-43D5-B4D4-4245D68EDD6B}" type="presParOf" srcId="{BC6FF1A4-706A-4DF6-A554-E1824948F4B3}" destId="{C4238FD2-5534-482B-9B1F-4F5025A3DA1A}" srcOrd="2" destOrd="0" presId="urn:microsoft.com/office/officeart/2008/layout/NameandTitleOrganizationalChart"/>
    <dgm:cxn modelId="{B59C581B-C43F-43C6-94F1-FA834A6DB406}" type="presParOf" srcId="{BC6FF1A4-706A-4DF6-A554-E1824948F4B3}" destId="{8318FEAA-F5D4-40B1-92DE-2DE2D942A3FC}" srcOrd="3" destOrd="0" presId="urn:microsoft.com/office/officeart/2008/layout/NameandTitleOrganizationalChart"/>
    <dgm:cxn modelId="{02EA4C83-4CF2-4D3C-A0BE-3BB526EEC25E}" type="presParOf" srcId="{8318FEAA-F5D4-40B1-92DE-2DE2D942A3FC}" destId="{75C35769-F110-4869-B7FD-C03881C3C7CB}" srcOrd="0" destOrd="0" presId="urn:microsoft.com/office/officeart/2008/layout/NameandTitleOrganizationalChart"/>
    <dgm:cxn modelId="{3A2BBDD0-CBF5-4A35-B026-9A22AF379D39}" type="presParOf" srcId="{75C35769-F110-4869-B7FD-C03881C3C7CB}" destId="{ABEE814B-BC06-4842-8AD7-DA5CDA4125ED}" srcOrd="0" destOrd="0" presId="urn:microsoft.com/office/officeart/2008/layout/NameandTitleOrganizationalChart"/>
    <dgm:cxn modelId="{F7EE57C4-D5DB-4D04-B010-E87678CB236E}" type="presParOf" srcId="{75C35769-F110-4869-B7FD-C03881C3C7CB}" destId="{4F85FB9C-D3C4-429F-8ADC-BC1254E4339B}" srcOrd="1" destOrd="0" presId="urn:microsoft.com/office/officeart/2008/layout/NameandTitleOrganizationalChart"/>
    <dgm:cxn modelId="{B199D905-6BAB-4C6C-B2C8-5119404FC635}" type="presParOf" srcId="{75C35769-F110-4869-B7FD-C03881C3C7CB}" destId="{DC4F86F3-A93D-418B-9DB3-C0F324CDB70D}" srcOrd="2" destOrd="0" presId="urn:microsoft.com/office/officeart/2008/layout/NameandTitleOrganizationalChart"/>
    <dgm:cxn modelId="{727A952F-BCE4-4FA3-8082-1EEE80770A83}" type="presParOf" srcId="{8318FEAA-F5D4-40B1-92DE-2DE2D942A3FC}" destId="{C99C7991-B7DC-44ED-B6BE-023FBD9AE8F5}" srcOrd="1" destOrd="0" presId="urn:microsoft.com/office/officeart/2008/layout/NameandTitleOrganizationalChart"/>
    <dgm:cxn modelId="{ADB6BA34-FBC5-47E9-975E-4F6AFDC5809F}" type="presParOf" srcId="{8318FEAA-F5D4-40B1-92DE-2DE2D942A3FC}" destId="{15719390-7154-41C7-8BE5-5E68502259F2}" srcOrd="2" destOrd="0" presId="urn:microsoft.com/office/officeart/2008/layout/NameandTitleOrganizationalChart"/>
    <dgm:cxn modelId="{0F738567-7331-400A-BB9E-055494FBB06A}" type="presParOf" srcId="{7D966233-433B-42BF-B5D7-9B17819FC300}" destId="{97CD5478-603C-4414-893D-D1B39C34BFED}" srcOrd="2" destOrd="0" presId="urn:microsoft.com/office/officeart/2008/layout/NameandTitleOrganizationalChart"/>
    <dgm:cxn modelId="{CA7042E1-BF8E-4160-9F78-6AAD05FF6408}" type="presParOf" srcId="{97CD5478-603C-4414-893D-D1B39C34BFED}" destId="{2BAF647F-CE0E-4AD4-99A7-A4ED30857B3B}" srcOrd="0" destOrd="0" presId="urn:microsoft.com/office/officeart/2008/layout/NameandTitleOrganizationalChart"/>
    <dgm:cxn modelId="{204F119E-2474-4527-A413-4ACBD4AB8C6A}" type="presParOf" srcId="{97CD5478-603C-4414-893D-D1B39C34BFED}" destId="{9550CCD4-6215-4A68-9C78-CB6D2BDFCA40}" srcOrd="1" destOrd="0" presId="urn:microsoft.com/office/officeart/2008/layout/NameandTitleOrganizationalChart"/>
    <dgm:cxn modelId="{CBEF1718-82B4-4E82-866E-7FE056ACADDE}" type="presParOf" srcId="{9550CCD4-6215-4A68-9C78-CB6D2BDFCA40}" destId="{D527815A-CC20-4995-A1AB-3D8E39DA2810}" srcOrd="0" destOrd="0" presId="urn:microsoft.com/office/officeart/2008/layout/NameandTitleOrganizationalChart"/>
    <dgm:cxn modelId="{968254CE-CFA9-4A74-B692-9BCFEF25374C}" type="presParOf" srcId="{D527815A-CC20-4995-A1AB-3D8E39DA2810}" destId="{9E0DDF7D-A957-423C-BC8E-3DD6C6525D99}" srcOrd="0" destOrd="0" presId="urn:microsoft.com/office/officeart/2008/layout/NameandTitleOrganizationalChart"/>
    <dgm:cxn modelId="{1F0FB5C3-74BD-4004-80E6-9685A9C55FB8}" type="presParOf" srcId="{D527815A-CC20-4995-A1AB-3D8E39DA2810}" destId="{2BDFCF37-B18B-4935-A8CB-3BBBAAFD7ADE}" srcOrd="1" destOrd="0" presId="urn:microsoft.com/office/officeart/2008/layout/NameandTitleOrganizationalChart"/>
    <dgm:cxn modelId="{942A1500-6C7D-4B2D-95B1-0564D68EDF9B}" type="presParOf" srcId="{D527815A-CC20-4995-A1AB-3D8E39DA2810}" destId="{B82FAA7A-C3FC-456A-92D0-EAAD43B3D264}" srcOrd="2" destOrd="0" presId="urn:microsoft.com/office/officeart/2008/layout/NameandTitleOrganizationalChart"/>
    <dgm:cxn modelId="{D560C2AD-46FD-4A7C-AD93-5A66A8E67875}" type="presParOf" srcId="{9550CCD4-6215-4A68-9C78-CB6D2BDFCA40}" destId="{85185B34-FF00-4844-8EE3-6B96B3E15611}" srcOrd="1" destOrd="0" presId="urn:microsoft.com/office/officeart/2008/layout/NameandTitleOrganizationalChart"/>
    <dgm:cxn modelId="{DA59669D-63FD-46B5-9B5E-73A0D9AE9B55}" type="presParOf" srcId="{9550CCD4-6215-4A68-9C78-CB6D2BDFCA40}" destId="{46BBD882-FB7E-4460-B2B0-201281E92C54}" srcOrd="2" destOrd="0" presId="urn:microsoft.com/office/officeart/2008/layout/NameandTitleOrganizationalChart"/>
    <dgm:cxn modelId="{8194E952-9D81-4E30-8C9E-2B71F09BC032}" type="presParOf" srcId="{97CD5478-603C-4414-893D-D1B39C34BFED}" destId="{3211FD8F-61FA-42D7-AC37-EDA51A8B6D66}" srcOrd="2" destOrd="0" presId="urn:microsoft.com/office/officeart/2008/layout/NameandTitleOrganizationalChart"/>
    <dgm:cxn modelId="{CBE6C163-6E86-4A6C-BC38-96BFDF46CF9A}" type="presParOf" srcId="{97CD5478-603C-4414-893D-D1B39C34BFED}" destId="{544609D5-9A07-479C-A033-065C1D97D376}" srcOrd="3" destOrd="0" presId="urn:microsoft.com/office/officeart/2008/layout/NameandTitleOrganizationalChart"/>
    <dgm:cxn modelId="{D09F0F1C-0100-4FC0-ABBC-EEDD1E0C2B1C}" type="presParOf" srcId="{544609D5-9A07-479C-A033-065C1D97D376}" destId="{8713E552-FA7B-4BB9-AD05-83A66627EF11}" srcOrd="0" destOrd="0" presId="urn:microsoft.com/office/officeart/2008/layout/NameandTitleOrganizationalChart"/>
    <dgm:cxn modelId="{F2CD037A-3F00-4487-A697-82EE8D6AA78C}" type="presParOf" srcId="{8713E552-FA7B-4BB9-AD05-83A66627EF11}" destId="{FE2886ED-B11E-486E-B565-C451226590D0}" srcOrd="0" destOrd="0" presId="urn:microsoft.com/office/officeart/2008/layout/NameandTitleOrganizationalChart"/>
    <dgm:cxn modelId="{70C8DC2D-ADB5-4EBB-87D2-22CD2D1459D9}" type="presParOf" srcId="{8713E552-FA7B-4BB9-AD05-83A66627EF11}" destId="{F9A32D29-60A6-4FFB-A5D3-F9AEEC8C5C77}" srcOrd="1" destOrd="0" presId="urn:microsoft.com/office/officeart/2008/layout/NameandTitleOrganizationalChart"/>
    <dgm:cxn modelId="{1516E711-8B84-4010-BC52-235B583B669D}" type="presParOf" srcId="{8713E552-FA7B-4BB9-AD05-83A66627EF11}" destId="{7EC0DE85-EF0D-4D44-BF25-5FA6F5A5FA91}" srcOrd="2" destOrd="0" presId="urn:microsoft.com/office/officeart/2008/layout/NameandTitleOrganizationalChart"/>
    <dgm:cxn modelId="{9047A35D-AB85-4BC3-89F7-7DF3335B5337}" type="presParOf" srcId="{544609D5-9A07-479C-A033-065C1D97D376}" destId="{1738F13E-7300-40E1-AF58-8F640EB40513}" srcOrd="1" destOrd="0" presId="urn:microsoft.com/office/officeart/2008/layout/NameandTitleOrganizationalChart"/>
    <dgm:cxn modelId="{7A71D447-6F6F-4874-B9B2-8584B95B12F5}" type="presParOf" srcId="{544609D5-9A07-479C-A033-065C1D97D376}" destId="{0A0641FE-BAC0-4AB7-B033-FE1A04DA59C1}"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1FD8F-61FA-42D7-AC37-EDA51A8B6D66}">
      <dsp:nvSpPr>
        <dsp:cNvPr id="0" name=""/>
        <dsp:cNvSpPr/>
      </dsp:nvSpPr>
      <dsp:spPr>
        <a:xfrm>
          <a:off x="3780983" y="732505"/>
          <a:ext cx="240552" cy="785870"/>
        </a:xfrm>
        <a:custGeom>
          <a:avLst/>
          <a:gdLst/>
          <a:ahLst/>
          <a:cxnLst/>
          <a:rect l="0" t="0" r="0" b="0"/>
          <a:pathLst>
            <a:path>
              <a:moveTo>
                <a:pt x="0" y="0"/>
              </a:moveTo>
              <a:lnTo>
                <a:pt x="0" y="785870"/>
              </a:lnTo>
              <a:lnTo>
                <a:pt x="240552" y="7858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AF647F-CE0E-4AD4-99A7-A4ED30857B3B}">
      <dsp:nvSpPr>
        <dsp:cNvPr id="0" name=""/>
        <dsp:cNvSpPr/>
      </dsp:nvSpPr>
      <dsp:spPr>
        <a:xfrm>
          <a:off x="3540431" y="732505"/>
          <a:ext cx="240552" cy="785870"/>
        </a:xfrm>
        <a:custGeom>
          <a:avLst/>
          <a:gdLst/>
          <a:ahLst/>
          <a:cxnLst/>
          <a:rect l="0" t="0" r="0" b="0"/>
          <a:pathLst>
            <a:path>
              <a:moveTo>
                <a:pt x="240552" y="0"/>
              </a:moveTo>
              <a:lnTo>
                <a:pt x="240552" y="785870"/>
              </a:lnTo>
              <a:lnTo>
                <a:pt x="0" y="7858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238FD2-5534-482B-9B1F-4F5025A3DA1A}">
      <dsp:nvSpPr>
        <dsp:cNvPr id="0" name=""/>
        <dsp:cNvSpPr/>
      </dsp:nvSpPr>
      <dsp:spPr>
        <a:xfrm>
          <a:off x="4725688" y="3033403"/>
          <a:ext cx="240552" cy="785870"/>
        </a:xfrm>
        <a:custGeom>
          <a:avLst/>
          <a:gdLst/>
          <a:ahLst/>
          <a:cxnLst/>
          <a:rect l="0" t="0" r="0" b="0"/>
          <a:pathLst>
            <a:path>
              <a:moveTo>
                <a:pt x="0" y="0"/>
              </a:moveTo>
              <a:lnTo>
                <a:pt x="0" y="785870"/>
              </a:lnTo>
              <a:lnTo>
                <a:pt x="240552" y="7858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D27203-F8FA-49B7-85AB-D869E4CD96A0}">
      <dsp:nvSpPr>
        <dsp:cNvPr id="0" name=""/>
        <dsp:cNvSpPr/>
      </dsp:nvSpPr>
      <dsp:spPr>
        <a:xfrm>
          <a:off x="4485135" y="3033403"/>
          <a:ext cx="240552" cy="785870"/>
        </a:xfrm>
        <a:custGeom>
          <a:avLst/>
          <a:gdLst/>
          <a:ahLst/>
          <a:cxnLst/>
          <a:rect l="0" t="0" r="0" b="0"/>
          <a:pathLst>
            <a:path>
              <a:moveTo>
                <a:pt x="240552" y="0"/>
              </a:moveTo>
              <a:lnTo>
                <a:pt x="240552" y="785870"/>
              </a:lnTo>
              <a:lnTo>
                <a:pt x="0" y="7858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291BFD-C202-4EC2-A9B2-1E47E62CA8B3}">
      <dsp:nvSpPr>
        <dsp:cNvPr id="0" name=""/>
        <dsp:cNvSpPr/>
      </dsp:nvSpPr>
      <dsp:spPr>
        <a:xfrm>
          <a:off x="4679968" y="3033403"/>
          <a:ext cx="91440" cy="1571740"/>
        </a:xfrm>
        <a:custGeom>
          <a:avLst/>
          <a:gdLst/>
          <a:ahLst/>
          <a:cxnLst/>
          <a:rect l="0" t="0" r="0" b="0"/>
          <a:pathLst>
            <a:path>
              <a:moveTo>
                <a:pt x="45720" y="0"/>
              </a:moveTo>
              <a:lnTo>
                <a:pt x="45720" y="157174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4F485D-2534-40DC-9E19-F639EB8E9305}">
      <dsp:nvSpPr>
        <dsp:cNvPr id="0" name=""/>
        <dsp:cNvSpPr/>
      </dsp:nvSpPr>
      <dsp:spPr>
        <a:xfrm>
          <a:off x="3780983" y="732505"/>
          <a:ext cx="944704" cy="1571740"/>
        </a:xfrm>
        <a:custGeom>
          <a:avLst/>
          <a:gdLst/>
          <a:ahLst/>
          <a:cxnLst/>
          <a:rect l="0" t="0" r="0" b="0"/>
          <a:pathLst>
            <a:path>
              <a:moveTo>
                <a:pt x="0" y="0"/>
              </a:moveTo>
              <a:lnTo>
                <a:pt x="0" y="1401603"/>
              </a:lnTo>
              <a:lnTo>
                <a:pt x="944704" y="1401603"/>
              </a:lnTo>
              <a:lnTo>
                <a:pt x="944704" y="15717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844B65-025E-4A32-BF49-7FD5F5C5FCB4}">
      <dsp:nvSpPr>
        <dsp:cNvPr id="0" name=""/>
        <dsp:cNvSpPr/>
      </dsp:nvSpPr>
      <dsp:spPr>
        <a:xfrm>
          <a:off x="2836278" y="732505"/>
          <a:ext cx="944704" cy="1571740"/>
        </a:xfrm>
        <a:custGeom>
          <a:avLst/>
          <a:gdLst/>
          <a:ahLst/>
          <a:cxnLst/>
          <a:rect l="0" t="0" r="0" b="0"/>
          <a:pathLst>
            <a:path>
              <a:moveTo>
                <a:pt x="944704" y="0"/>
              </a:moveTo>
              <a:lnTo>
                <a:pt x="944704" y="1401603"/>
              </a:lnTo>
              <a:lnTo>
                <a:pt x="0" y="1401603"/>
              </a:lnTo>
              <a:lnTo>
                <a:pt x="0" y="15717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7EBD4F-35FC-4D91-8C7B-19972A282140}">
      <dsp:nvSpPr>
        <dsp:cNvPr id="0" name=""/>
        <dsp:cNvSpPr/>
      </dsp:nvSpPr>
      <dsp:spPr>
        <a:xfrm>
          <a:off x="3076830" y="3347"/>
          <a:ext cx="1408305" cy="729157"/>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02892" numCol="1" spcCol="1270" anchor="ctr" anchorCtr="0">
          <a:noAutofit/>
        </a:bodyPr>
        <a:lstStyle/>
        <a:p>
          <a:pPr lvl="0" algn="ctr" defTabSz="800100">
            <a:lnSpc>
              <a:spcPct val="90000"/>
            </a:lnSpc>
            <a:spcBef>
              <a:spcPct val="0"/>
            </a:spcBef>
            <a:spcAft>
              <a:spcPct val="35000"/>
            </a:spcAft>
          </a:pPr>
          <a:r>
            <a:rPr lang="tr-TR" sz="1800" kern="1200" dirty="0" smtClean="0"/>
            <a:t>Dekan</a:t>
          </a:r>
          <a:endParaRPr lang="tr-TR" sz="1800" kern="1200" dirty="0"/>
        </a:p>
      </dsp:txBody>
      <dsp:txXfrm>
        <a:off x="3076830" y="3347"/>
        <a:ext cx="1408305" cy="729157"/>
      </dsp:txXfrm>
    </dsp:sp>
    <dsp:sp modelId="{0EF56C8A-17CA-4E82-93F7-15862C15C1DF}">
      <dsp:nvSpPr>
        <dsp:cNvPr id="0" name=""/>
        <dsp:cNvSpPr/>
      </dsp:nvSpPr>
      <dsp:spPr>
        <a:xfrm>
          <a:off x="3358491" y="570470"/>
          <a:ext cx="1267474" cy="24305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lvl="0" algn="r" defTabSz="666750">
            <a:lnSpc>
              <a:spcPct val="90000"/>
            </a:lnSpc>
            <a:spcBef>
              <a:spcPct val="0"/>
            </a:spcBef>
            <a:spcAft>
              <a:spcPct val="35000"/>
            </a:spcAft>
          </a:pPr>
          <a:endParaRPr lang="tr-TR" sz="1500" kern="1200"/>
        </a:p>
      </dsp:txBody>
      <dsp:txXfrm>
        <a:off x="3358491" y="570470"/>
        <a:ext cx="1267474" cy="243052"/>
      </dsp:txXfrm>
    </dsp:sp>
    <dsp:sp modelId="{D5134B08-2F4E-4446-B52B-3B1EF92417C6}">
      <dsp:nvSpPr>
        <dsp:cNvPr id="0" name=""/>
        <dsp:cNvSpPr/>
      </dsp:nvSpPr>
      <dsp:spPr>
        <a:xfrm>
          <a:off x="2132126" y="2304245"/>
          <a:ext cx="1408305" cy="7291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02892" numCol="1" spcCol="1270" anchor="ctr" anchorCtr="0">
          <a:noAutofit/>
        </a:bodyPr>
        <a:lstStyle/>
        <a:p>
          <a:pPr lvl="0" algn="ctr" defTabSz="800100">
            <a:lnSpc>
              <a:spcPct val="90000"/>
            </a:lnSpc>
            <a:spcBef>
              <a:spcPct val="0"/>
            </a:spcBef>
            <a:spcAft>
              <a:spcPct val="35000"/>
            </a:spcAft>
          </a:pPr>
          <a:r>
            <a:rPr lang="tr-TR" sz="1800" kern="1200" dirty="0" smtClean="0"/>
            <a:t>İşyeri Yetkilisi</a:t>
          </a:r>
          <a:endParaRPr lang="tr-TR" sz="1800" kern="1200" dirty="0"/>
        </a:p>
      </dsp:txBody>
      <dsp:txXfrm>
        <a:off x="2132126" y="2304245"/>
        <a:ext cx="1408305" cy="729157"/>
      </dsp:txXfrm>
    </dsp:sp>
    <dsp:sp modelId="{296000C1-9E43-42B1-AE9F-7B25463C775C}">
      <dsp:nvSpPr>
        <dsp:cNvPr id="0" name=""/>
        <dsp:cNvSpPr/>
      </dsp:nvSpPr>
      <dsp:spPr>
        <a:xfrm>
          <a:off x="2413787" y="2871368"/>
          <a:ext cx="1267474" cy="24305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lvl="0" algn="r" defTabSz="666750">
            <a:lnSpc>
              <a:spcPct val="90000"/>
            </a:lnSpc>
            <a:spcBef>
              <a:spcPct val="0"/>
            </a:spcBef>
            <a:spcAft>
              <a:spcPct val="35000"/>
            </a:spcAft>
          </a:pPr>
          <a:endParaRPr lang="tr-TR" sz="1500" kern="1200"/>
        </a:p>
      </dsp:txBody>
      <dsp:txXfrm>
        <a:off x="2413787" y="2871368"/>
        <a:ext cx="1267474" cy="243052"/>
      </dsp:txXfrm>
    </dsp:sp>
    <dsp:sp modelId="{411FA5DD-BFFC-42EC-9C7D-426124B1D834}">
      <dsp:nvSpPr>
        <dsp:cNvPr id="0" name=""/>
        <dsp:cNvSpPr/>
      </dsp:nvSpPr>
      <dsp:spPr>
        <a:xfrm>
          <a:off x="4021535" y="2304245"/>
          <a:ext cx="1408305" cy="7291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02892" numCol="1" spcCol="1270" anchor="ctr" anchorCtr="0">
          <a:noAutofit/>
        </a:bodyPr>
        <a:lstStyle/>
        <a:p>
          <a:pPr lvl="0" algn="ctr" defTabSz="800100">
            <a:lnSpc>
              <a:spcPct val="90000"/>
            </a:lnSpc>
            <a:spcBef>
              <a:spcPct val="0"/>
            </a:spcBef>
            <a:spcAft>
              <a:spcPct val="35000"/>
            </a:spcAft>
          </a:pPr>
          <a:r>
            <a:rPr lang="tr-TR" sz="1800" kern="1200" dirty="0" smtClean="0"/>
            <a:t>Bölüm İşyeri Komisyonu</a:t>
          </a:r>
          <a:endParaRPr lang="tr-TR" sz="1800" kern="1200" dirty="0"/>
        </a:p>
      </dsp:txBody>
      <dsp:txXfrm>
        <a:off x="4021535" y="2304245"/>
        <a:ext cx="1408305" cy="729157"/>
      </dsp:txXfrm>
    </dsp:sp>
    <dsp:sp modelId="{64DFFA8C-8F22-4131-BBF4-089CC6E3FB0D}">
      <dsp:nvSpPr>
        <dsp:cNvPr id="0" name=""/>
        <dsp:cNvSpPr/>
      </dsp:nvSpPr>
      <dsp:spPr>
        <a:xfrm>
          <a:off x="4303196" y="2871368"/>
          <a:ext cx="1267474" cy="24305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lvl="0" algn="r" defTabSz="666750">
            <a:lnSpc>
              <a:spcPct val="90000"/>
            </a:lnSpc>
            <a:spcBef>
              <a:spcPct val="0"/>
            </a:spcBef>
            <a:spcAft>
              <a:spcPct val="35000"/>
            </a:spcAft>
          </a:pPr>
          <a:endParaRPr lang="tr-TR" sz="1500" kern="1200"/>
        </a:p>
      </dsp:txBody>
      <dsp:txXfrm>
        <a:off x="4303196" y="2871368"/>
        <a:ext cx="1267474" cy="243052"/>
      </dsp:txXfrm>
    </dsp:sp>
    <dsp:sp modelId="{8BABA248-8773-464C-A3CF-AB1906BEC2E8}">
      <dsp:nvSpPr>
        <dsp:cNvPr id="0" name=""/>
        <dsp:cNvSpPr/>
      </dsp:nvSpPr>
      <dsp:spPr>
        <a:xfrm>
          <a:off x="4021535" y="4605144"/>
          <a:ext cx="1408305" cy="7291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02892" numCol="1" spcCol="1270" anchor="ctr" anchorCtr="0">
          <a:noAutofit/>
        </a:bodyPr>
        <a:lstStyle/>
        <a:p>
          <a:pPr lvl="0" algn="ctr" defTabSz="1244600">
            <a:lnSpc>
              <a:spcPct val="90000"/>
            </a:lnSpc>
            <a:spcBef>
              <a:spcPct val="0"/>
            </a:spcBef>
            <a:spcAft>
              <a:spcPct val="35000"/>
            </a:spcAft>
          </a:pPr>
          <a:r>
            <a:rPr lang="tr-TR" sz="2800" kern="1200" dirty="0" smtClean="0"/>
            <a:t>Öğrenci</a:t>
          </a:r>
          <a:endParaRPr lang="tr-TR" sz="2800" kern="1200" dirty="0"/>
        </a:p>
      </dsp:txBody>
      <dsp:txXfrm>
        <a:off x="4021535" y="4605144"/>
        <a:ext cx="1408305" cy="729157"/>
      </dsp:txXfrm>
    </dsp:sp>
    <dsp:sp modelId="{EB8F2C81-FA88-4934-AC4E-1EDE33942782}">
      <dsp:nvSpPr>
        <dsp:cNvPr id="0" name=""/>
        <dsp:cNvSpPr/>
      </dsp:nvSpPr>
      <dsp:spPr>
        <a:xfrm>
          <a:off x="4303196" y="5172267"/>
          <a:ext cx="1267474" cy="24305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lvl="0" algn="r" defTabSz="666750">
            <a:lnSpc>
              <a:spcPct val="90000"/>
            </a:lnSpc>
            <a:spcBef>
              <a:spcPct val="0"/>
            </a:spcBef>
            <a:spcAft>
              <a:spcPct val="35000"/>
            </a:spcAft>
          </a:pPr>
          <a:endParaRPr lang="tr-TR" sz="1500" kern="1200"/>
        </a:p>
      </dsp:txBody>
      <dsp:txXfrm>
        <a:off x="4303196" y="5172267"/>
        <a:ext cx="1267474" cy="243052"/>
      </dsp:txXfrm>
    </dsp:sp>
    <dsp:sp modelId="{99A660ED-C559-4744-A888-13EA7D69EB6B}">
      <dsp:nvSpPr>
        <dsp:cNvPr id="0" name=""/>
        <dsp:cNvSpPr/>
      </dsp:nvSpPr>
      <dsp:spPr>
        <a:xfrm>
          <a:off x="3076830" y="3454694"/>
          <a:ext cx="1408305" cy="7291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02892" numCol="1" spcCol="1270" anchor="ctr" anchorCtr="0">
          <a:noAutofit/>
        </a:bodyPr>
        <a:lstStyle/>
        <a:p>
          <a:pPr lvl="0" algn="ctr" defTabSz="800100">
            <a:lnSpc>
              <a:spcPct val="90000"/>
            </a:lnSpc>
            <a:spcBef>
              <a:spcPct val="0"/>
            </a:spcBef>
            <a:spcAft>
              <a:spcPct val="35000"/>
            </a:spcAft>
          </a:pPr>
          <a:r>
            <a:rPr lang="tr-TR" sz="1800" kern="1200" dirty="0" smtClean="0"/>
            <a:t>İşyeri Eğitim Yetkilisi</a:t>
          </a:r>
          <a:endParaRPr lang="tr-TR" sz="1800" kern="1200" dirty="0"/>
        </a:p>
      </dsp:txBody>
      <dsp:txXfrm>
        <a:off x="3076830" y="3454694"/>
        <a:ext cx="1408305" cy="729157"/>
      </dsp:txXfrm>
    </dsp:sp>
    <dsp:sp modelId="{BFFBBC13-DF98-4D0D-9760-599061BC872B}">
      <dsp:nvSpPr>
        <dsp:cNvPr id="0" name=""/>
        <dsp:cNvSpPr/>
      </dsp:nvSpPr>
      <dsp:spPr>
        <a:xfrm>
          <a:off x="3358491" y="4021817"/>
          <a:ext cx="1267474" cy="24305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lvl="0" algn="r" defTabSz="666750">
            <a:lnSpc>
              <a:spcPct val="90000"/>
            </a:lnSpc>
            <a:spcBef>
              <a:spcPct val="0"/>
            </a:spcBef>
            <a:spcAft>
              <a:spcPct val="35000"/>
            </a:spcAft>
          </a:pPr>
          <a:endParaRPr lang="tr-TR" sz="1500" kern="1200"/>
        </a:p>
      </dsp:txBody>
      <dsp:txXfrm>
        <a:off x="3358491" y="4021817"/>
        <a:ext cx="1267474" cy="243052"/>
      </dsp:txXfrm>
    </dsp:sp>
    <dsp:sp modelId="{ABEE814B-BC06-4842-8AD7-DA5CDA4125ED}">
      <dsp:nvSpPr>
        <dsp:cNvPr id="0" name=""/>
        <dsp:cNvSpPr/>
      </dsp:nvSpPr>
      <dsp:spPr>
        <a:xfrm>
          <a:off x="4966240" y="3454694"/>
          <a:ext cx="1408305" cy="7291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02892" numCol="1" spcCol="1270" anchor="ctr" anchorCtr="0">
          <a:noAutofit/>
        </a:bodyPr>
        <a:lstStyle/>
        <a:p>
          <a:pPr lvl="0" algn="ctr" defTabSz="800100">
            <a:lnSpc>
              <a:spcPct val="90000"/>
            </a:lnSpc>
            <a:spcBef>
              <a:spcPct val="0"/>
            </a:spcBef>
            <a:spcAft>
              <a:spcPct val="35000"/>
            </a:spcAft>
          </a:pPr>
          <a:r>
            <a:rPr lang="tr-TR" sz="1800" kern="1200" dirty="0" smtClean="0"/>
            <a:t>Denetçi Öğretim Üyesi</a:t>
          </a:r>
          <a:endParaRPr lang="tr-TR" sz="1800" kern="1200" dirty="0"/>
        </a:p>
      </dsp:txBody>
      <dsp:txXfrm>
        <a:off x="4966240" y="3454694"/>
        <a:ext cx="1408305" cy="729157"/>
      </dsp:txXfrm>
    </dsp:sp>
    <dsp:sp modelId="{4F85FB9C-D3C4-429F-8ADC-BC1254E4339B}">
      <dsp:nvSpPr>
        <dsp:cNvPr id="0" name=""/>
        <dsp:cNvSpPr/>
      </dsp:nvSpPr>
      <dsp:spPr>
        <a:xfrm>
          <a:off x="5247901" y="4021817"/>
          <a:ext cx="1267474" cy="24305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lvl="0" algn="r" defTabSz="666750">
            <a:lnSpc>
              <a:spcPct val="90000"/>
            </a:lnSpc>
            <a:spcBef>
              <a:spcPct val="0"/>
            </a:spcBef>
            <a:spcAft>
              <a:spcPct val="35000"/>
            </a:spcAft>
          </a:pPr>
          <a:endParaRPr lang="tr-TR" sz="1500" kern="1200"/>
        </a:p>
      </dsp:txBody>
      <dsp:txXfrm>
        <a:off x="5247901" y="4021817"/>
        <a:ext cx="1267474" cy="243052"/>
      </dsp:txXfrm>
    </dsp:sp>
    <dsp:sp modelId="{9E0DDF7D-A957-423C-BC8E-3DD6C6525D99}">
      <dsp:nvSpPr>
        <dsp:cNvPr id="0" name=""/>
        <dsp:cNvSpPr/>
      </dsp:nvSpPr>
      <dsp:spPr>
        <a:xfrm>
          <a:off x="2132126" y="1153796"/>
          <a:ext cx="1408305" cy="7291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02892" numCol="1" spcCol="1270" anchor="ctr" anchorCtr="0">
          <a:noAutofit/>
        </a:bodyPr>
        <a:lstStyle/>
        <a:p>
          <a:pPr lvl="0" algn="ctr" defTabSz="800100">
            <a:lnSpc>
              <a:spcPct val="90000"/>
            </a:lnSpc>
            <a:spcBef>
              <a:spcPct val="0"/>
            </a:spcBef>
            <a:spcAft>
              <a:spcPct val="35000"/>
            </a:spcAft>
          </a:pPr>
          <a:r>
            <a:rPr lang="tr-TR" sz="1800" kern="1200" dirty="0" smtClean="0"/>
            <a:t>Fakülte Sanayi Koordinatörü</a:t>
          </a:r>
          <a:endParaRPr lang="tr-TR" sz="1800" kern="1200" dirty="0"/>
        </a:p>
      </dsp:txBody>
      <dsp:txXfrm>
        <a:off x="2132126" y="1153796"/>
        <a:ext cx="1408305" cy="729157"/>
      </dsp:txXfrm>
    </dsp:sp>
    <dsp:sp modelId="{2BDFCF37-B18B-4935-A8CB-3BBBAAFD7ADE}">
      <dsp:nvSpPr>
        <dsp:cNvPr id="0" name=""/>
        <dsp:cNvSpPr/>
      </dsp:nvSpPr>
      <dsp:spPr>
        <a:xfrm>
          <a:off x="2413787" y="1720919"/>
          <a:ext cx="1267474" cy="24305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lvl="0" algn="r" defTabSz="666750">
            <a:lnSpc>
              <a:spcPct val="90000"/>
            </a:lnSpc>
            <a:spcBef>
              <a:spcPct val="0"/>
            </a:spcBef>
            <a:spcAft>
              <a:spcPct val="35000"/>
            </a:spcAft>
          </a:pPr>
          <a:endParaRPr lang="tr-TR" sz="1500" kern="1200" dirty="0"/>
        </a:p>
      </dsp:txBody>
      <dsp:txXfrm>
        <a:off x="2413787" y="1720919"/>
        <a:ext cx="1267474" cy="243052"/>
      </dsp:txXfrm>
    </dsp:sp>
    <dsp:sp modelId="{FE2886ED-B11E-486E-B565-C451226590D0}">
      <dsp:nvSpPr>
        <dsp:cNvPr id="0" name=""/>
        <dsp:cNvSpPr/>
      </dsp:nvSpPr>
      <dsp:spPr>
        <a:xfrm>
          <a:off x="4021535" y="1153796"/>
          <a:ext cx="1803728" cy="7291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2892" numCol="1" spcCol="1270" anchor="ctr" anchorCtr="0">
          <a:noAutofit/>
        </a:bodyPr>
        <a:lstStyle/>
        <a:p>
          <a:pPr lvl="0" algn="ctr" defTabSz="711200">
            <a:lnSpc>
              <a:spcPct val="90000"/>
            </a:lnSpc>
            <a:spcBef>
              <a:spcPct val="0"/>
            </a:spcBef>
            <a:spcAft>
              <a:spcPct val="35000"/>
            </a:spcAft>
          </a:pPr>
          <a:r>
            <a:rPr lang="tr-TR" sz="1600" kern="1200" dirty="0" smtClean="0"/>
            <a:t>Fakülte İşyeri Eğitimi Uygulama Kurulu</a:t>
          </a:r>
          <a:endParaRPr lang="tr-TR" sz="1600" kern="1200" dirty="0"/>
        </a:p>
      </dsp:txBody>
      <dsp:txXfrm>
        <a:off x="4021535" y="1153796"/>
        <a:ext cx="1803728" cy="729157"/>
      </dsp:txXfrm>
    </dsp:sp>
    <dsp:sp modelId="{F9A32D29-60A6-4FFB-A5D3-F9AEEC8C5C77}">
      <dsp:nvSpPr>
        <dsp:cNvPr id="0" name=""/>
        <dsp:cNvSpPr/>
      </dsp:nvSpPr>
      <dsp:spPr>
        <a:xfrm>
          <a:off x="4500908" y="1720919"/>
          <a:ext cx="1267474" cy="24305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r>
            <a:rPr lang="tr-TR" sz="1400" kern="1200" dirty="0" err="1" smtClean="0"/>
            <a:t>FSK+Böl</a:t>
          </a:r>
          <a:r>
            <a:rPr lang="tr-TR" sz="1400" kern="1200" dirty="0" smtClean="0"/>
            <a:t>. Bşk.ları</a:t>
          </a:r>
          <a:endParaRPr lang="tr-TR" sz="1400" kern="1200" dirty="0"/>
        </a:p>
      </dsp:txBody>
      <dsp:txXfrm>
        <a:off x="4500908" y="1720919"/>
        <a:ext cx="1267474" cy="243052"/>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6D7C-5356-4E99-91BF-F32C41338C39}" type="datetimeFigureOut">
              <a:rPr lang="tr-TR" smtClean="0"/>
              <a:t>29.03.2022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3D7E97-2CCF-4028-8F2F-82EC0969C904}" type="slidenum">
              <a:rPr lang="tr-TR" smtClean="0"/>
              <a:t>‹#›</a:t>
            </a:fld>
            <a:endParaRPr lang="tr-TR"/>
          </a:p>
        </p:txBody>
      </p:sp>
    </p:spTree>
    <p:extLst>
      <p:ext uri="{BB962C8B-B14F-4D97-AF65-F5344CB8AC3E}">
        <p14:creationId xmlns:p14="http://schemas.microsoft.com/office/powerpoint/2010/main" val="159200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863E3CB-D7FD-4586-ADF1-080E9C57CA5A}" type="slidenum">
              <a:rPr lang="tr-TR" smtClean="0"/>
              <a:t>9</a:t>
            </a:fld>
            <a:endParaRPr lang="tr-TR"/>
          </a:p>
        </p:txBody>
      </p:sp>
    </p:spTree>
    <p:extLst>
      <p:ext uri="{BB962C8B-B14F-4D97-AF65-F5344CB8AC3E}">
        <p14:creationId xmlns:p14="http://schemas.microsoft.com/office/powerpoint/2010/main" val="847632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863E3CB-D7FD-4586-ADF1-080E9C57CA5A}" type="slidenum">
              <a:rPr lang="tr-TR" smtClean="0"/>
              <a:t>10</a:t>
            </a:fld>
            <a:endParaRPr lang="tr-TR"/>
          </a:p>
        </p:txBody>
      </p:sp>
    </p:spTree>
    <p:extLst>
      <p:ext uri="{BB962C8B-B14F-4D97-AF65-F5344CB8AC3E}">
        <p14:creationId xmlns:p14="http://schemas.microsoft.com/office/powerpoint/2010/main" val="3103758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863E3CB-D7FD-4586-ADF1-080E9C57CA5A}" type="slidenum">
              <a:rPr lang="tr-TR" smtClean="0"/>
              <a:t>11</a:t>
            </a:fld>
            <a:endParaRPr lang="tr-TR"/>
          </a:p>
        </p:txBody>
      </p:sp>
    </p:spTree>
    <p:extLst>
      <p:ext uri="{BB962C8B-B14F-4D97-AF65-F5344CB8AC3E}">
        <p14:creationId xmlns:p14="http://schemas.microsoft.com/office/powerpoint/2010/main" val="3536252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CD5E0CE-3C5D-42C3-997F-8E85354A5F62}" type="datetimeFigureOut">
              <a:rPr lang="tr-TR" smtClean="0"/>
              <a:t>29.03.2022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3B20964-9081-46BC-B42A-ABFC927AA196}" type="slidenum">
              <a:rPr lang="tr-TR" smtClean="0"/>
              <a:t>‹#›</a:t>
            </a:fld>
            <a:endParaRPr lang="tr-TR"/>
          </a:p>
        </p:txBody>
      </p:sp>
    </p:spTree>
    <p:extLst>
      <p:ext uri="{BB962C8B-B14F-4D97-AF65-F5344CB8AC3E}">
        <p14:creationId xmlns:p14="http://schemas.microsoft.com/office/powerpoint/2010/main" val="3578120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CD5E0CE-3C5D-42C3-997F-8E85354A5F62}" type="datetimeFigureOut">
              <a:rPr lang="tr-TR" smtClean="0"/>
              <a:t>29.03.2022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3B20964-9081-46BC-B42A-ABFC927AA196}" type="slidenum">
              <a:rPr lang="tr-TR" smtClean="0"/>
              <a:t>‹#›</a:t>
            </a:fld>
            <a:endParaRPr lang="tr-TR"/>
          </a:p>
        </p:txBody>
      </p:sp>
    </p:spTree>
    <p:extLst>
      <p:ext uri="{BB962C8B-B14F-4D97-AF65-F5344CB8AC3E}">
        <p14:creationId xmlns:p14="http://schemas.microsoft.com/office/powerpoint/2010/main" val="2603383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CD5E0CE-3C5D-42C3-997F-8E85354A5F62}" type="datetimeFigureOut">
              <a:rPr lang="tr-TR" smtClean="0"/>
              <a:t>29.03.2022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3B20964-9081-46BC-B42A-ABFC927AA196}" type="slidenum">
              <a:rPr lang="tr-TR" smtClean="0"/>
              <a:t>‹#›</a:t>
            </a:fld>
            <a:endParaRPr lang="tr-TR"/>
          </a:p>
        </p:txBody>
      </p:sp>
    </p:spTree>
    <p:extLst>
      <p:ext uri="{BB962C8B-B14F-4D97-AF65-F5344CB8AC3E}">
        <p14:creationId xmlns:p14="http://schemas.microsoft.com/office/powerpoint/2010/main" val="3766021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CD5E0CE-3C5D-42C3-997F-8E85354A5F62}" type="datetimeFigureOut">
              <a:rPr lang="tr-TR" smtClean="0"/>
              <a:t>29.03.2022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3B20964-9081-46BC-B42A-ABFC927AA196}" type="slidenum">
              <a:rPr lang="tr-TR" smtClean="0"/>
              <a:t>‹#›</a:t>
            </a:fld>
            <a:endParaRPr lang="tr-TR"/>
          </a:p>
        </p:txBody>
      </p:sp>
    </p:spTree>
    <p:extLst>
      <p:ext uri="{BB962C8B-B14F-4D97-AF65-F5344CB8AC3E}">
        <p14:creationId xmlns:p14="http://schemas.microsoft.com/office/powerpoint/2010/main" val="1079606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CD5E0CE-3C5D-42C3-997F-8E85354A5F62}" type="datetimeFigureOut">
              <a:rPr lang="tr-TR" smtClean="0"/>
              <a:t>29.03.2022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3B20964-9081-46BC-B42A-ABFC927AA196}" type="slidenum">
              <a:rPr lang="tr-TR" smtClean="0"/>
              <a:t>‹#›</a:t>
            </a:fld>
            <a:endParaRPr lang="tr-TR"/>
          </a:p>
        </p:txBody>
      </p:sp>
    </p:spTree>
    <p:extLst>
      <p:ext uri="{BB962C8B-B14F-4D97-AF65-F5344CB8AC3E}">
        <p14:creationId xmlns:p14="http://schemas.microsoft.com/office/powerpoint/2010/main" val="1360147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CD5E0CE-3C5D-42C3-997F-8E85354A5F62}" type="datetimeFigureOut">
              <a:rPr lang="tr-TR" smtClean="0"/>
              <a:t>29.03.2022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3B20964-9081-46BC-B42A-ABFC927AA196}" type="slidenum">
              <a:rPr lang="tr-TR" smtClean="0"/>
              <a:t>‹#›</a:t>
            </a:fld>
            <a:endParaRPr lang="tr-TR"/>
          </a:p>
        </p:txBody>
      </p:sp>
    </p:spTree>
    <p:extLst>
      <p:ext uri="{BB962C8B-B14F-4D97-AF65-F5344CB8AC3E}">
        <p14:creationId xmlns:p14="http://schemas.microsoft.com/office/powerpoint/2010/main" val="3126827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CD5E0CE-3C5D-42C3-997F-8E85354A5F62}" type="datetimeFigureOut">
              <a:rPr lang="tr-TR" smtClean="0"/>
              <a:t>29.03.2022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3B20964-9081-46BC-B42A-ABFC927AA196}" type="slidenum">
              <a:rPr lang="tr-TR" smtClean="0"/>
              <a:t>‹#›</a:t>
            </a:fld>
            <a:endParaRPr lang="tr-TR"/>
          </a:p>
        </p:txBody>
      </p:sp>
    </p:spTree>
    <p:extLst>
      <p:ext uri="{BB962C8B-B14F-4D97-AF65-F5344CB8AC3E}">
        <p14:creationId xmlns:p14="http://schemas.microsoft.com/office/powerpoint/2010/main" val="3511188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CD5E0CE-3C5D-42C3-997F-8E85354A5F62}" type="datetimeFigureOut">
              <a:rPr lang="tr-TR" smtClean="0"/>
              <a:t>29.03.2022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3B20964-9081-46BC-B42A-ABFC927AA196}" type="slidenum">
              <a:rPr lang="tr-TR" smtClean="0"/>
              <a:t>‹#›</a:t>
            </a:fld>
            <a:endParaRPr lang="tr-TR"/>
          </a:p>
        </p:txBody>
      </p:sp>
    </p:spTree>
    <p:extLst>
      <p:ext uri="{BB962C8B-B14F-4D97-AF65-F5344CB8AC3E}">
        <p14:creationId xmlns:p14="http://schemas.microsoft.com/office/powerpoint/2010/main" val="292619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CD5E0CE-3C5D-42C3-997F-8E85354A5F62}" type="datetimeFigureOut">
              <a:rPr lang="tr-TR" smtClean="0"/>
              <a:t>29.03.2022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3B20964-9081-46BC-B42A-ABFC927AA196}" type="slidenum">
              <a:rPr lang="tr-TR" smtClean="0"/>
              <a:t>‹#›</a:t>
            </a:fld>
            <a:endParaRPr lang="tr-TR"/>
          </a:p>
        </p:txBody>
      </p:sp>
    </p:spTree>
    <p:extLst>
      <p:ext uri="{BB962C8B-B14F-4D97-AF65-F5344CB8AC3E}">
        <p14:creationId xmlns:p14="http://schemas.microsoft.com/office/powerpoint/2010/main" val="556721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CD5E0CE-3C5D-42C3-997F-8E85354A5F62}" type="datetimeFigureOut">
              <a:rPr lang="tr-TR" smtClean="0"/>
              <a:t>29.03.2022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3B20964-9081-46BC-B42A-ABFC927AA196}" type="slidenum">
              <a:rPr lang="tr-TR" smtClean="0"/>
              <a:t>‹#›</a:t>
            </a:fld>
            <a:endParaRPr lang="tr-TR"/>
          </a:p>
        </p:txBody>
      </p:sp>
    </p:spTree>
    <p:extLst>
      <p:ext uri="{BB962C8B-B14F-4D97-AF65-F5344CB8AC3E}">
        <p14:creationId xmlns:p14="http://schemas.microsoft.com/office/powerpoint/2010/main" val="1463575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CD5E0CE-3C5D-42C3-997F-8E85354A5F62}" type="datetimeFigureOut">
              <a:rPr lang="tr-TR" smtClean="0"/>
              <a:t>29.03.2022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3B20964-9081-46BC-B42A-ABFC927AA196}" type="slidenum">
              <a:rPr lang="tr-TR" smtClean="0"/>
              <a:t>‹#›</a:t>
            </a:fld>
            <a:endParaRPr lang="tr-TR"/>
          </a:p>
        </p:txBody>
      </p:sp>
    </p:spTree>
    <p:extLst>
      <p:ext uri="{BB962C8B-B14F-4D97-AF65-F5344CB8AC3E}">
        <p14:creationId xmlns:p14="http://schemas.microsoft.com/office/powerpoint/2010/main" val="1692560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D5E0CE-3C5D-42C3-997F-8E85354A5F62}" type="datetimeFigureOut">
              <a:rPr lang="tr-TR" smtClean="0"/>
              <a:t>29.03.2022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20964-9081-46BC-B42A-ABFC927AA196}" type="slidenum">
              <a:rPr lang="tr-TR" smtClean="0"/>
              <a:t>‹#›</a:t>
            </a:fld>
            <a:endParaRPr lang="tr-TR"/>
          </a:p>
        </p:txBody>
      </p:sp>
    </p:spTree>
    <p:extLst>
      <p:ext uri="{BB962C8B-B14F-4D97-AF65-F5344CB8AC3E}">
        <p14:creationId xmlns:p14="http://schemas.microsoft.com/office/powerpoint/2010/main" val="3114027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r>
              <a:rPr lang="tr-TR" b="1" dirty="0" smtClean="0">
                <a:solidFill>
                  <a:schemeClr val="accent1">
                    <a:lumMod val="75000"/>
                  </a:schemeClr>
                </a:solidFill>
              </a:rPr>
              <a:t>İŞYERİ EĞİTİMİ</a:t>
            </a:r>
            <a:r>
              <a:rPr lang="tr-TR" sz="4800" b="1" dirty="0" smtClean="0">
                <a:solidFill>
                  <a:schemeClr val="accent1">
                    <a:lumMod val="75000"/>
                  </a:schemeClr>
                </a:solidFill>
              </a:rPr>
              <a:t/>
            </a:r>
            <a:br>
              <a:rPr lang="tr-TR" sz="4800" b="1" dirty="0" smtClean="0">
                <a:solidFill>
                  <a:schemeClr val="accent1">
                    <a:lumMod val="75000"/>
                  </a:schemeClr>
                </a:solidFill>
              </a:rPr>
            </a:br>
            <a:r>
              <a:rPr lang="tr-TR" sz="3200" b="1" dirty="0" smtClean="0">
                <a:solidFill>
                  <a:schemeClr val="bg1">
                    <a:lumMod val="50000"/>
                  </a:schemeClr>
                </a:solidFill>
              </a:rPr>
              <a:t>BİLGİLENDİRME SUNUMU</a:t>
            </a:r>
            <a:endParaRPr lang="tr-TR" sz="3200" b="1" dirty="0">
              <a:solidFill>
                <a:schemeClr val="bg1">
                  <a:lumMod val="50000"/>
                </a:schemeClr>
              </a:solidFill>
            </a:endParaRPr>
          </a:p>
        </p:txBody>
      </p:sp>
      <p:sp>
        <p:nvSpPr>
          <p:cNvPr id="3" name="Alt Başlık 2"/>
          <p:cNvSpPr>
            <a:spLocks noGrp="1"/>
          </p:cNvSpPr>
          <p:nvPr>
            <p:ph type="subTitle" idx="1"/>
          </p:nvPr>
        </p:nvSpPr>
        <p:spPr>
          <a:xfrm>
            <a:off x="1524000" y="4030406"/>
            <a:ext cx="9144000" cy="500405"/>
          </a:xfrm>
        </p:spPr>
        <p:txBody>
          <a:bodyPr>
            <a:normAutofit fontScale="25000" lnSpcReduction="20000"/>
          </a:bodyPr>
          <a:lstStyle/>
          <a:p>
            <a:r>
              <a:rPr lang="tr-TR" sz="7200" dirty="0" smtClean="0"/>
              <a:t>ERCİYES ÜNİVERSİTESİ FEN FAKÜLTESİ KİMYA BÖLÜMÜ</a:t>
            </a:r>
          </a:p>
          <a:p>
            <a:r>
              <a:rPr lang="tr-TR" sz="7200" dirty="0" smtClean="0"/>
              <a:t>Sunum: Prof. Dr. Emin SARIPINAR</a:t>
            </a:r>
          </a:p>
          <a:p>
            <a:r>
              <a:rPr lang="tr-TR" sz="7200" dirty="0" smtClean="0"/>
              <a:t>             KİMYA BÖLÜM BAŞKANI</a:t>
            </a:r>
          </a:p>
          <a:p>
            <a:r>
              <a:rPr lang="tr-TR" dirty="0"/>
              <a:t>k</a:t>
            </a:r>
          </a:p>
        </p:txBody>
      </p:sp>
      <p:cxnSp>
        <p:nvCxnSpPr>
          <p:cNvPr id="5" name="Düz Bağlayıcı 4"/>
          <p:cNvCxnSpPr/>
          <p:nvPr/>
        </p:nvCxnSpPr>
        <p:spPr>
          <a:xfrm>
            <a:off x="2817341" y="3707027"/>
            <a:ext cx="6573794" cy="0"/>
          </a:xfrm>
          <a:prstGeom prst="line">
            <a:avLst/>
          </a:prstGeom>
        </p:spPr>
        <p:style>
          <a:lnRef idx="3">
            <a:schemeClr val="accent2"/>
          </a:lnRef>
          <a:fillRef idx="0">
            <a:schemeClr val="accent2"/>
          </a:fillRef>
          <a:effectRef idx="2">
            <a:schemeClr val="accent2"/>
          </a:effectRef>
          <a:fontRef idx="minor">
            <a:schemeClr val="tx1"/>
          </a:fontRef>
        </p:style>
      </p:cxn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9276" y="95156"/>
            <a:ext cx="995616" cy="967526"/>
          </a:xfrm>
          <a:prstGeom prst="rect">
            <a:avLst/>
          </a:prstGeom>
        </p:spPr>
      </p:pic>
      <p:pic>
        <p:nvPicPr>
          <p:cNvPr id="8" name="Resim 7"/>
          <p:cNvPicPr>
            <a:picLocks noChangeAspect="1"/>
          </p:cNvPicPr>
          <p:nvPr/>
        </p:nvPicPr>
        <p:blipFill>
          <a:blip r:embed="rId3"/>
          <a:stretch>
            <a:fillRect/>
          </a:stretch>
        </p:blipFill>
        <p:spPr>
          <a:xfrm>
            <a:off x="112764" y="110921"/>
            <a:ext cx="951761" cy="951761"/>
          </a:xfrm>
          <a:prstGeom prst="rect">
            <a:avLst/>
          </a:prstGeom>
        </p:spPr>
      </p:pic>
    </p:spTree>
    <p:extLst>
      <p:ext uri="{BB962C8B-B14F-4D97-AF65-F5344CB8AC3E}">
        <p14:creationId xmlns:p14="http://schemas.microsoft.com/office/powerpoint/2010/main" val="2437009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2253" y="1062682"/>
            <a:ext cx="11206505" cy="5701331"/>
          </a:xfrm>
        </p:spPr>
        <p:txBody>
          <a:bodyPr>
            <a:normAutofit/>
          </a:bodyPr>
          <a:lstStyle/>
          <a:p>
            <a:pPr marL="0" indent="0">
              <a:buNone/>
            </a:pPr>
            <a:r>
              <a:rPr lang="tr-TR" b="1" dirty="0" smtClean="0">
                <a:solidFill>
                  <a:srgbClr val="640000"/>
                </a:solidFill>
              </a:rPr>
              <a:t>İşyeri Eğitimi Genel Esaslar</a:t>
            </a:r>
          </a:p>
          <a:p>
            <a:pPr>
              <a:buFont typeface="Wingdings" pitchFamily="2" charset="2"/>
              <a:buChar char="§"/>
            </a:pPr>
            <a:r>
              <a:rPr lang="tr-TR" sz="2400" dirty="0" smtClean="0"/>
              <a:t>Öğrenciler</a:t>
            </a:r>
            <a:r>
              <a:rPr lang="tr-TR" sz="2400" dirty="0"/>
              <a:t>, lisans diplomalarını alabilmeleri için, bu yönerge hükümleri çerçevesinde, eğitim-öğretim süreci devam ederken İşyeri Eğitimini </a:t>
            </a:r>
            <a:r>
              <a:rPr lang="tr-TR" sz="2400" dirty="0" smtClean="0"/>
              <a:t>başarıyla tamamlamak </a:t>
            </a:r>
            <a:r>
              <a:rPr lang="tr-TR" sz="2400" dirty="0"/>
              <a:t>zorundadır.</a:t>
            </a:r>
          </a:p>
          <a:p>
            <a:pPr>
              <a:buFont typeface="Wingdings" pitchFamily="2" charset="2"/>
              <a:buChar char="§"/>
            </a:pPr>
            <a:r>
              <a:rPr lang="tr-TR" sz="2400" dirty="0" smtClean="0"/>
              <a:t>Öğrenciler </a:t>
            </a:r>
            <a:r>
              <a:rPr lang="tr-TR" sz="2400" dirty="0"/>
              <a:t>İşyeri Eğitimlerini </a:t>
            </a:r>
            <a:r>
              <a:rPr lang="tr-TR" sz="2400" dirty="0" smtClean="0"/>
              <a:t>protokol imzalanan özel sektörde yapmak </a:t>
            </a:r>
            <a:r>
              <a:rPr lang="tr-TR" sz="2400" dirty="0"/>
              <a:t>zorundadır.</a:t>
            </a:r>
          </a:p>
          <a:p>
            <a:pPr>
              <a:buFont typeface="Wingdings" pitchFamily="2" charset="2"/>
              <a:buChar char="§"/>
            </a:pPr>
            <a:r>
              <a:rPr lang="tr-TR" sz="2400" dirty="0" smtClean="0"/>
              <a:t>İşyeri eğitimine katılacak öğrencilerin tüm derslerini almış, başarılı olmuş ve akademik ortalamalarının 2.0’ın üstünde olması zorunludur. .</a:t>
            </a:r>
          </a:p>
          <a:p>
            <a:pPr>
              <a:buFont typeface="Wingdings" pitchFamily="2" charset="2"/>
              <a:buChar char="§"/>
            </a:pPr>
            <a:r>
              <a:rPr lang="tr-TR" sz="2400" dirty="0" smtClean="0"/>
              <a:t>İşyeri </a:t>
            </a:r>
            <a:r>
              <a:rPr lang="tr-TR" sz="2400" dirty="0"/>
              <a:t>Eğitiminin ders kredisi olarak değerlendirilmesinde </a:t>
            </a:r>
            <a:r>
              <a:rPr lang="tr-TR" sz="2400" dirty="0" smtClean="0"/>
              <a:t>(5 teorik, 0 ders saat pratik, 30 kredi )30 </a:t>
            </a:r>
            <a:r>
              <a:rPr lang="tr-TR" sz="2400" dirty="0"/>
              <a:t>AKTS Kredisi esas alınır.</a:t>
            </a:r>
          </a:p>
          <a:p>
            <a:pPr>
              <a:buFont typeface="Wingdings" pitchFamily="2" charset="2"/>
              <a:buChar char="§"/>
            </a:pPr>
            <a:r>
              <a:rPr lang="tr-TR" sz="2400" dirty="0" smtClean="0"/>
              <a:t>Öğrenciler </a:t>
            </a:r>
            <a:r>
              <a:rPr lang="tr-TR" sz="2400" dirty="0"/>
              <a:t>bütün derslerinden başarılı olsalar bile İşyeri Eğitimi yapacakları süreler için kayıt yaptırmak ve katkı paylarını ödemek durumundadır.</a:t>
            </a:r>
          </a:p>
          <a:p>
            <a:pPr marL="0" indent="0">
              <a:buNone/>
            </a:pPr>
            <a:endParaRPr lang="tr-TR"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9276" y="95156"/>
            <a:ext cx="995616" cy="967526"/>
          </a:xfrm>
          <a:prstGeom prst="rect">
            <a:avLst/>
          </a:prstGeom>
        </p:spPr>
      </p:pic>
      <p:pic>
        <p:nvPicPr>
          <p:cNvPr id="5" name="Resim 4"/>
          <p:cNvPicPr>
            <a:picLocks noChangeAspect="1"/>
          </p:cNvPicPr>
          <p:nvPr/>
        </p:nvPicPr>
        <p:blipFill>
          <a:blip r:embed="rId4"/>
          <a:stretch>
            <a:fillRect/>
          </a:stretch>
        </p:blipFill>
        <p:spPr>
          <a:xfrm>
            <a:off x="112764" y="110921"/>
            <a:ext cx="951761" cy="951761"/>
          </a:xfrm>
          <a:prstGeom prst="rect">
            <a:avLst/>
          </a:prstGeom>
        </p:spPr>
      </p:pic>
    </p:spTree>
    <p:extLst>
      <p:ext uri="{BB962C8B-B14F-4D97-AF65-F5344CB8AC3E}">
        <p14:creationId xmlns:p14="http://schemas.microsoft.com/office/powerpoint/2010/main" val="1527985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6957" y="1062682"/>
            <a:ext cx="11090127" cy="5701331"/>
          </a:xfrm>
        </p:spPr>
        <p:txBody>
          <a:bodyPr>
            <a:normAutofit/>
          </a:bodyPr>
          <a:lstStyle/>
          <a:p>
            <a:pPr marL="0" indent="0">
              <a:buNone/>
            </a:pPr>
            <a:r>
              <a:rPr lang="tr-TR" sz="2400" b="1" dirty="0" smtClean="0"/>
              <a:t>İşyeri </a:t>
            </a:r>
            <a:r>
              <a:rPr lang="tr-TR" sz="2400" b="1" dirty="0"/>
              <a:t>Eğitimi Süresi ve Aşamaları</a:t>
            </a:r>
            <a:endParaRPr lang="tr-TR" sz="2400" dirty="0"/>
          </a:p>
          <a:p>
            <a:r>
              <a:rPr lang="tr-TR" sz="2400" dirty="0" smtClean="0"/>
              <a:t>Erciyes </a:t>
            </a:r>
            <a:r>
              <a:rPr lang="tr-TR" sz="2400" dirty="0"/>
              <a:t>Üniversitesi </a:t>
            </a:r>
            <a:r>
              <a:rPr lang="tr-TR" sz="2400" dirty="0" smtClean="0"/>
              <a:t>Fen Fakültesi Kimya Bölümü öğrencileri</a:t>
            </a:r>
            <a:r>
              <a:rPr lang="tr-TR" sz="2400" dirty="0"/>
              <a:t>, İşyeri Eğitimini Sekizinci (Bahar) Yarıyılında; en az 14 hafta </a:t>
            </a:r>
            <a:r>
              <a:rPr lang="tr-TR" sz="2400" dirty="0" smtClean="0"/>
              <a:t>üzerinden </a:t>
            </a:r>
            <a:r>
              <a:rPr lang="tr-TR" sz="2400" dirty="0"/>
              <a:t>haftada 5 gün toplam 40 saat olmak üzere Eğitim-Öğretim Akademik Takvimi içerisinde alırlar.</a:t>
            </a:r>
          </a:p>
          <a:p>
            <a:r>
              <a:rPr lang="tr-TR" sz="2400" dirty="0" smtClean="0"/>
              <a:t>Öğrenciler </a:t>
            </a:r>
            <a:r>
              <a:rPr lang="tr-TR" sz="2400" dirty="0"/>
              <a:t>Yaz Döneminde İşyeri Eğitimi dersi alamaz. </a:t>
            </a:r>
          </a:p>
          <a:p>
            <a:r>
              <a:rPr lang="tr-TR" sz="2400" dirty="0" smtClean="0"/>
              <a:t>İşyeri </a:t>
            </a:r>
            <a:r>
              <a:rPr lang="tr-TR" sz="2400" dirty="0"/>
              <a:t>Eğitiminin kesintisiz olarak yapılması esastır</a:t>
            </a:r>
            <a:r>
              <a:rPr lang="tr-TR" sz="2400" dirty="0" smtClean="0"/>
              <a:t>.</a:t>
            </a:r>
          </a:p>
          <a:p>
            <a:r>
              <a:rPr lang="tr-TR" sz="2400" dirty="0"/>
              <a:t>Öğrenciler, İşyeri Eğitimi yapacakları işyerinin gündüz mesai saatlerine uymak zorundadır</a:t>
            </a:r>
            <a:r>
              <a:rPr lang="tr-TR" sz="2400" dirty="0" smtClean="0"/>
              <a:t>.</a:t>
            </a:r>
          </a:p>
          <a:p>
            <a:r>
              <a:rPr lang="tr-TR" sz="2400" dirty="0" smtClean="0"/>
              <a:t>Üç gün izinsiz olarak işyeri eğitimine devam etmeyen öğrencilerin işyeri eğitimi iptal edilir.</a:t>
            </a:r>
            <a:endParaRPr lang="tr-TR" sz="2400" dirty="0"/>
          </a:p>
          <a:p>
            <a:r>
              <a:rPr lang="tr-TR" sz="2400" dirty="0" smtClean="0"/>
              <a:t>Öğrenciler</a:t>
            </a:r>
            <a:r>
              <a:rPr lang="tr-TR" sz="2400" dirty="0"/>
              <a:t>, İşyeri Eğitimine aralıksız devam etmek zorundadır. Ancak; İşyeri Eğitimi Yetkilisi ve İzleyici Öğretim Elemanının bilgisi ve izni dahilinde mazeretli olarak devamsızlık yapabilir. Mazeret dolayısıyla eksik kalan süreyi tamamlamak zorundadır.</a:t>
            </a:r>
          </a:p>
          <a:p>
            <a:endParaRPr lang="tr-TR" dirty="0"/>
          </a:p>
          <a:p>
            <a:pPr marL="0" indent="0">
              <a:buNone/>
            </a:pPr>
            <a:endParaRPr lang="tr-TR"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9276" y="95156"/>
            <a:ext cx="995616" cy="967526"/>
          </a:xfrm>
          <a:prstGeom prst="rect">
            <a:avLst/>
          </a:prstGeom>
        </p:spPr>
      </p:pic>
      <p:pic>
        <p:nvPicPr>
          <p:cNvPr id="5" name="Resim 4"/>
          <p:cNvPicPr>
            <a:picLocks noChangeAspect="1"/>
          </p:cNvPicPr>
          <p:nvPr/>
        </p:nvPicPr>
        <p:blipFill>
          <a:blip r:embed="rId4"/>
          <a:stretch>
            <a:fillRect/>
          </a:stretch>
        </p:blipFill>
        <p:spPr>
          <a:xfrm>
            <a:off x="112764" y="110921"/>
            <a:ext cx="951761" cy="951761"/>
          </a:xfrm>
          <a:prstGeom prst="rect">
            <a:avLst/>
          </a:prstGeom>
        </p:spPr>
      </p:pic>
    </p:spTree>
    <p:extLst>
      <p:ext uri="{BB962C8B-B14F-4D97-AF65-F5344CB8AC3E}">
        <p14:creationId xmlns:p14="http://schemas.microsoft.com/office/powerpoint/2010/main" val="472912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85274" y="462046"/>
            <a:ext cx="10515600" cy="4351338"/>
          </a:xfrm>
        </p:spPr>
        <p:txBody>
          <a:bodyPr/>
          <a:lstStyle/>
          <a:p>
            <a:pPr marL="0" indent="0">
              <a:buNone/>
            </a:pPr>
            <a:r>
              <a:rPr lang="tr-TR" b="1" dirty="0" smtClean="0"/>
              <a:t>İşyeri Eğitimi Dosyası</a:t>
            </a:r>
          </a:p>
          <a:p>
            <a:r>
              <a:rPr lang="tr-TR" sz="2400" dirty="0" smtClean="0"/>
              <a:t>Öğrenciler Fakülteden temin edecekleri İşyeri Eğitimi Dosyasındaki çalışma raporu bölümüne günlük çalışma ve etkinliklerini işlemek ve İşyeri Eğitim Yetkilisine onaylatmak zorundadırlar.</a:t>
            </a:r>
          </a:p>
          <a:p>
            <a:r>
              <a:rPr lang="tr-TR" sz="2400" dirty="0" smtClean="0"/>
              <a:t>Yapılan çalışmalarla ilgili belgeler ve İşyeri Eğitim Komisyonunca istenecek dokümanlar da İşyeri Eğitimi Dosyasına eklenmelidir.</a:t>
            </a:r>
            <a:endParaRPr lang="tr-TR" sz="2400" dirty="0"/>
          </a:p>
        </p:txBody>
      </p:sp>
      <p:pic>
        <p:nvPicPr>
          <p:cNvPr id="4" name="Resim 3"/>
          <p:cNvPicPr>
            <a:picLocks noChangeAspect="1"/>
          </p:cNvPicPr>
          <p:nvPr/>
        </p:nvPicPr>
        <p:blipFill>
          <a:blip r:embed="rId2"/>
          <a:stretch>
            <a:fillRect/>
          </a:stretch>
        </p:blipFill>
        <p:spPr>
          <a:xfrm>
            <a:off x="8197266" y="4219826"/>
            <a:ext cx="2620510" cy="2311566"/>
          </a:xfrm>
          <a:prstGeom prst="rect">
            <a:avLst/>
          </a:prstGeom>
        </p:spPr>
      </p:pic>
    </p:spTree>
    <p:extLst>
      <p:ext uri="{BB962C8B-B14F-4D97-AF65-F5344CB8AC3E}">
        <p14:creationId xmlns:p14="http://schemas.microsoft.com/office/powerpoint/2010/main" val="400270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2926" y="1062682"/>
            <a:ext cx="11626516" cy="5701331"/>
          </a:xfrm>
        </p:spPr>
        <p:txBody>
          <a:bodyPr>
            <a:normAutofit/>
          </a:bodyPr>
          <a:lstStyle/>
          <a:p>
            <a:pPr marL="0" indent="0">
              <a:buNone/>
            </a:pPr>
            <a:r>
              <a:rPr lang="tr-TR" b="1" dirty="0">
                <a:solidFill>
                  <a:srgbClr val="FF0000"/>
                </a:solidFill>
              </a:rPr>
              <a:t>YAPILACAK İŞLEMLER</a:t>
            </a:r>
          </a:p>
          <a:p>
            <a:r>
              <a:rPr lang="tr-TR" sz="2400" dirty="0" smtClean="0"/>
              <a:t>İşyeri </a:t>
            </a:r>
            <a:r>
              <a:rPr lang="tr-TR" sz="2400" dirty="0"/>
              <a:t>Eğitimi yapacak öğrencilerin eğitim alacakları işyerleri belirlendikten sonra </a:t>
            </a:r>
            <a:r>
              <a:rPr lang="tr-TR" sz="2400" b="1" dirty="0">
                <a:solidFill>
                  <a:srgbClr val="FF0000"/>
                </a:solidFill>
              </a:rPr>
              <a:t>Form-1</a:t>
            </a:r>
            <a:r>
              <a:rPr lang="tr-TR" sz="2400" dirty="0"/>
              <a:t>, </a:t>
            </a:r>
            <a:r>
              <a:rPr lang="tr-TR" sz="2400" b="1" dirty="0" smtClean="0">
                <a:solidFill>
                  <a:srgbClr val="FF0000"/>
                </a:solidFill>
              </a:rPr>
              <a:t>Form-2</a:t>
            </a:r>
            <a:r>
              <a:rPr lang="tr-TR" sz="2400" dirty="0" smtClean="0"/>
              <a:t>’de istenilen </a:t>
            </a:r>
            <a:r>
              <a:rPr lang="tr-TR" sz="2400" dirty="0"/>
              <a:t>bilgileri aslına uygun olarak doldurmaları ve Formlar üzerindeki gerekli </a:t>
            </a:r>
            <a:r>
              <a:rPr lang="tr-TR" sz="2400" dirty="0" smtClean="0"/>
              <a:t>imzaları tamamladıktan </a:t>
            </a:r>
            <a:r>
              <a:rPr lang="tr-TR" sz="2400" dirty="0"/>
              <a:t>sonra teslim etmeleri </a:t>
            </a:r>
            <a:r>
              <a:rPr lang="tr-TR" sz="2400" dirty="0" smtClean="0"/>
              <a:t>gerekmektedir.</a:t>
            </a:r>
          </a:p>
          <a:p>
            <a:pPr marL="0" indent="0">
              <a:buNone/>
            </a:pPr>
            <a:endParaRPr lang="tr-TR" sz="2400" dirty="0"/>
          </a:p>
          <a:p>
            <a:r>
              <a:rPr lang="tr-TR" sz="2400" dirty="0" smtClean="0"/>
              <a:t>İşyeri </a:t>
            </a:r>
            <a:r>
              <a:rPr lang="tr-TR" sz="2400" dirty="0"/>
              <a:t>Eğitimi sonrasında ise </a:t>
            </a:r>
            <a:r>
              <a:rPr lang="tr-TR" sz="2400" b="1" dirty="0">
                <a:solidFill>
                  <a:srgbClr val="FF0000"/>
                </a:solidFill>
              </a:rPr>
              <a:t>Form-5</a:t>
            </a:r>
            <a:r>
              <a:rPr lang="tr-TR" sz="2400" dirty="0"/>
              <a:t> ve </a:t>
            </a:r>
            <a:r>
              <a:rPr lang="tr-TR" sz="2400" b="1" dirty="0">
                <a:solidFill>
                  <a:srgbClr val="FF0000"/>
                </a:solidFill>
              </a:rPr>
              <a:t>Form-6</a:t>
            </a:r>
            <a:r>
              <a:rPr lang="tr-TR" sz="2400" dirty="0"/>
              <a:t>’yı ve bu formlara ilave olarak kendi İşyeri </a:t>
            </a:r>
            <a:r>
              <a:rPr lang="tr-TR" sz="2400" dirty="0" smtClean="0"/>
              <a:t>Eğitiminizle ilgili </a:t>
            </a:r>
            <a:r>
              <a:rPr lang="tr-TR" sz="2400" dirty="0"/>
              <a:t>raporunuza ilişkin çizim, doküman, resim ve gerekli dosyaları içeren bir dosya hazırlamanız ve </a:t>
            </a:r>
            <a:r>
              <a:rPr lang="tr-TR" sz="2400" dirty="0" smtClean="0"/>
              <a:t>bu dosyayı </a:t>
            </a:r>
            <a:r>
              <a:rPr lang="tr-TR" sz="2400" dirty="0"/>
              <a:t>Fakülte kırtasiyesinden temin edeceğiniz “İşyeri Eğitimi </a:t>
            </a:r>
            <a:r>
              <a:rPr lang="tr-TR" sz="2400" dirty="0" smtClean="0"/>
              <a:t>Dosyası</a:t>
            </a:r>
            <a:r>
              <a:rPr lang="tr-TR" sz="2400" dirty="0"/>
              <a:t>” kapağı ile bir araya </a:t>
            </a:r>
            <a:r>
              <a:rPr lang="tr-TR" sz="2400" dirty="0" smtClean="0"/>
              <a:t>getirerek cilt </a:t>
            </a:r>
            <a:r>
              <a:rPr lang="tr-TR" sz="2400" dirty="0"/>
              <a:t>yaptırmanız gerekmektedir</a:t>
            </a:r>
            <a:r>
              <a:rPr lang="tr-TR" sz="2400" dirty="0" smtClean="0"/>
              <a:t>.</a:t>
            </a:r>
          </a:p>
          <a:p>
            <a:pPr marL="0" indent="0">
              <a:buNone/>
            </a:pPr>
            <a:endParaRPr lang="tr-TR" dirty="0"/>
          </a:p>
          <a:p>
            <a:r>
              <a:rPr lang="tr-TR" sz="2000" b="1" dirty="0"/>
              <a:t>Not: </a:t>
            </a:r>
            <a:r>
              <a:rPr lang="tr-TR" sz="2000" dirty="0"/>
              <a:t>İşyeri Eğitimi sonunda hazırladığınız İşyeri Eğitimi Dosyaları, Bölüm İşyeri Eğitimi </a:t>
            </a:r>
            <a:r>
              <a:rPr lang="tr-TR" sz="2000" dirty="0" smtClean="0"/>
              <a:t>Komisyonlarına teslim </a:t>
            </a:r>
            <a:r>
              <a:rPr lang="tr-TR" sz="2000" dirty="0"/>
              <a:t>edilecek ve dönem </a:t>
            </a:r>
            <a:r>
              <a:rPr lang="tr-TR" sz="2000" dirty="0" smtClean="0"/>
              <a:t>sonunda değerlendirilecektir. </a:t>
            </a:r>
            <a:endParaRPr lang="tr-TR" sz="20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9276" y="95156"/>
            <a:ext cx="995616" cy="967526"/>
          </a:xfrm>
          <a:prstGeom prst="rect">
            <a:avLst/>
          </a:prstGeom>
        </p:spPr>
      </p:pic>
      <p:pic>
        <p:nvPicPr>
          <p:cNvPr id="7" name="Resim 6"/>
          <p:cNvPicPr>
            <a:picLocks noChangeAspect="1"/>
          </p:cNvPicPr>
          <p:nvPr/>
        </p:nvPicPr>
        <p:blipFill>
          <a:blip r:embed="rId3"/>
          <a:stretch>
            <a:fillRect/>
          </a:stretch>
        </p:blipFill>
        <p:spPr>
          <a:xfrm>
            <a:off x="112764" y="110921"/>
            <a:ext cx="951761" cy="951761"/>
          </a:xfrm>
          <a:prstGeom prst="rect">
            <a:avLst/>
          </a:prstGeom>
        </p:spPr>
      </p:pic>
    </p:spTree>
    <p:extLst>
      <p:ext uri="{BB962C8B-B14F-4D97-AF65-F5344CB8AC3E}">
        <p14:creationId xmlns:p14="http://schemas.microsoft.com/office/powerpoint/2010/main" val="6739037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9401" y="1062682"/>
            <a:ext cx="11626516" cy="5701331"/>
          </a:xfrm>
        </p:spPr>
        <p:txBody>
          <a:bodyPr>
            <a:normAutofit fontScale="85000" lnSpcReduction="20000"/>
          </a:bodyPr>
          <a:lstStyle/>
          <a:p>
            <a:pPr>
              <a:spcAft>
                <a:spcPts val="600"/>
              </a:spcAft>
            </a:pPr>
            <a:r>
              <a:rPr lang="tr-TR" b="1" dirty="0"/>
              <a:t>Form-1 (Kabul Formu) : </a:t>
            </a:r>
            <a:r>
              <a:rPr lang="tr-TR" dirty="0"/>
              <a:t>İşyeri Eğitimi yapacak öğrencinin, kişisel bilgilerini ve uygulamanın </a:t>
            </a:r>
            <a:r>
              <a:rPr lang="tr-TR" dirty="0" smtClean="0"/>
              <a:t>yapılacağı işyerinin </a:t>
            </a:r>
            <a:r>
              <a:rPr lang="tr-TR" dirty="0"/>
              <a:t>bilgilerini içeren, Bölüm İşyeri Eğitimi Komisyonu ve Bölüm Başkanlığınca onaylanan, </a:t>
            </a:r>
            <a:r>
              <a:rPr lang="tr-TR" dirty="0" smtClean="0"/>
              <a:t>işyeri tarafından </a:t>
            </a:r>
            <a:r>
              <a:rPr lang="tr-TR" dirty="0"/>
              <a:t>kabul tarihini gösterir belge.</a:t>
            </a:r>
          </a:p>
          <a:p>
            <a:pPr>
              <a:spcAft>
                <a:spcPts val="600"/>
              </a:spcAft>
            </a:pPr>
            <a:r>
              <a:rPr lang="tr-TR" b="1" dirty="0"/>
              <a:t>Form-2 (Taahhütname) : </a:t>
            </a:r>
            <a:r>
              <a:rPr lang="tr-TR" dirty="0"/>
              <a:t>İşyeri Eğitimi yapacak öğrencinin kişisel bilgilerini ve genel </a:t>
            </a:r>
            <a:r>
              <a:rPr lang="tr-TR" dirty="0" smtClean="0"/>
              <a:t>sigorta durumunu </a:t>
            </a:r>
            <a:r>
              <a:rPr lang="tr-TR" dirty="0"/>
              <a:t>belirtir belge.</a:t>
            </a:r>
          </a:p>
          <a:p>
            <a:pPr>
              <a:spcAft>
                <a:spcPts val="600"/>
              </a:spcAft>
            </a:pPr>
            <a:r>
              <a:rPr lang="tr-TR" b="1" dirty="0"/>
              <a:t>Form-3 (İzleme Formu) : </a:t>
            </a:r>
            <a:r>
              <a:rPr lang="tr-TR" dirty="0"/>
              <a:t>İşyeri Eğitimi yapan öğrenci hakkında, İzleyici Öğretim Elemanı </a:t>
            </a:r>
            <a:r>
              <a:rPr lang="tr-TR" dirty="0" smtClean="0"/>
              <a:t>tarafından işyeri </a:t>
            </a:r>
            <a:r>
              <a:rPr lang="tr-TR" dirty="0"/>
              <a:t>ziyareti sırasında İşyeri Eğitimi Yetkilisi ile birlikte doldurulacak izleme belgesi.</a:t>
            </a:r>
          </a:p>
          <a:p>
            <a:pPr>
              <a:spcAft>
                <a:spcPts val="600"/>
              </a:spcAft>
            </a:pPr>
            <a:r>
              <a:rPr lang="tr-TR" b="1" dirty="0"/>
              <a:t>Form-4 (Değerlendirme Formu) : </a:t>
            </a:r>
            <a:r>
              <a:rPr lang="tr-TR" dirty="0"/>
              <a:t>İşyeri Eğitimi sonunda İşyeri Eğitim Yetkilisi tarafından </a:t>
            </a:r>
            <a:r>
              <a:rPr lang="tr-TR" dirty="0" smtClean="0"/>
              <a:t> oldurularak kapalı </a:t>
            </a:r>
            <a:r>
              <a:rPr lang="tr-TR" dirty="0"/>
              <a:t>zarf içinde Bölüm Başkanlıklarına iletilecek belge.</a:t>
            </a:r>
          </a:p>
          <a:p>
            <a:pPr>
              <a:spcAft>
                <a:spcPts val="600"/>
              </a:spcAft>
            </a:pPr>
            <a:r>
              <a:rPr lang="tr-TR" b="1" dirty="0"/>
              <a:t>Form-5 (Zaman Cetveli) : </a:t>
            </a:r>
            <a:r>
              <a:rPr lang="tr-TR" dirty="0"/>
              <a:t>İşyeri Eğitimi sonunda öğrencinin hazırlayacağı raporda </a:t>
            </a:r>
            <a:r>
              <a:rPr lang="tr-TR" dirty="0" smtClean="0"/>
              <a:t>kullanacağı günlük çalışma </a:t>
            </a:r>
            <a:r>
              <a:rPr lang="tr-TR" dirty="0"/>
              <a:t>konularını ve tarihlerini belirtir belge.</a:t>
            </a:r>
          </a:p>
          <a:p>
            <a:pPr>
              <a:spcAft>
                <a:spcPts val="600"/>
              </a:spcAft>
            </a:pPr>
            <a:r>
              <a:rPr lang="tr-TR" b="1" dirty="0"/>
              <a:t>Form-6 (Rapor Formu) : </a:t>
            </a:r>
            <a:r>
              <a:rPr lang="tr-TR" dirty="0"/>
              <a:t>İşyeri Eğitimi ile ilgili olarak hazırlanacak dosyada kullanılacak hazır </a:t>
            </a:r>
            <a:r>
              <a:rPr lang="tr-TR" dirty="0" smtClean="0"/>
              <a:t>rapor formatına </a:t>
            </a:r>
            <a:r>
              <a:rPr lang="tr-TR" dirty="0"/>
              <a:t>uygun hazırlanmış belge.</a:t>
            </a:r>
          </a:p>
          <a:p>
            <a:pPr>
              <a:spcAft>
                <a:spcPts val="600"/>
              </a:spcAft>
            </a:pPr>
            <a:r>
              <a:rPr lang="tr-TR" b="1" dirty="0"/>
              <a:t>Form-7 (İşyeri Eğitimi Genel Bilgileri) : </a:t>
            </a:r>
            <a:r>
              <a:rPr lang="tr-TR" dirty="0"/>
              <a:t>İşyeri Eğitimi uygulaması öğrencilerin sırasında dikkat </a:t>
            </a:r>
            <a:r>
              <a:rPr lang="tr-TR" dirty="0" smtClean="0"/>
              <a:t>etmeleri gereken </a:t>
            </a:r>
            <a:r>
              <a:rPr lang="tr-TR" dirty="0"/>
              <a:t>hususları belirtir belge.</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9276" y="95156"/>
            <a:ext cx="995616" cy="967526"/>
          </a:xfrm>
          <a:prstGeom prst="rect">
            <a:avLst/>
          </a:prstGeom>
        </p:spPr>
      </p:pic>
      <p:pic>
        <p:nvPicPr>
          <p:cNvPr id="7" name="Resim 6"/>
          <p:cNvPicPr>
            <a:picLocks noChangeAspect="1"/>
          </p:cNvPicPr>
          <p:nvPr/>
        </p:nvPicPr>
        <p:blipFill>
          <a:blip r:embed="rId3"/>
          <a:stretch>
            <a:fillRect/>
          </a:stretch>
        </p:blipFill>
        <p:spPr>
          <a:xfrm>
            <a:off x="112764" y="110921"/>
            <a:ext cx="951761" cy="951761"/>
          </a:xfrm>
          <a:prstGeom prst="rect">
            <a:avLst/>
          </a:prstGeom>
        </p:spPr>
      </p:pic>
    </p:spTree>
    <p:extLst>
      <p:ext uri="{BB962C8B-B14F-4D97-AF65-F5344CB8AC3E}">
        <p14:creationId xmlns:p14="http://schemas.microsoft.com/office/powerpoint/2010/main" val="25930476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Düz Ok Bağlayıcısı 3">
            <a:extLst>
              <a:ext uri="{FF2B5EF4-FFF2-40B4-BE49-F238E27FC236}">
                <a16:creationId xmlns:a16="http://schemas.microsoft.com/office/drawing/2014/main" id="{12B33E7E-3E3C-4BDE-ACC6-3A4CF198CE64}"/>
              </a:ext>
            </a:extLst>
          </p:cNvPr>
          <p:cNvCxnSpPr>
            <a:endCxn id="8" idx="0"/>
          </p:cNvCxnSpPr>
          <p:nvPr/>
        </p:nvCxnSpPr>
        <p:spPr>
          <a:xfrm>
            <a:off x="3651636" y="926885"/>
            <a:ext cx="14288" cy="517529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5" name="AutoShape 4"/>
          <p:cNvSpPr>
            <a:spLocks noChangeArrowheads="1"/>
          </p:cNvSpPr>
          <p:nvPr/>
        </p:nvSpPr>
        <p:spPr bwMode="auto">
          <a:xfrm>
            <a:off x="3430384" y="698285"/>
            <a:ext cx="457200" cy="457200"/>
          </a:xfrm>
          <a:prstGeom prst="flowChartConnector">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dk1"/>
          </a:lnRef>
          <a:fillRef idx="3">
            <a:schemeClr val="dk1"/>
          </a:fillRef>
          <a:effectRef idx="3">
            <a:schemeClr val="dk1"/>
          </a:effectRef>
          <a:fontRef idx="minor">
            <a:schemeClr val="lt1"/>
          </a:fontRef>
        </p:style>
        <p:txBody>
          <a:bodyPr wrap="none" anchor="ctr"/>
          <a:lstStyle/>
          <a:p>
            <a:endParaRPr lang="tr-TR">
              <a:latin typeface="Adobe Garamond Pro" panose="02020502060506020403" pitchFamily="18" charset="0"/>
            </a:endParaRPr>
          </a:p>
        </p:txBody>
      </p:sp>
      <p:sp>
        <p:nvSpPr>
          <p:cNvPr id="6" name="AutoShape 5"/>
          <p:cNvSpPr>
            <a:spLocks noChangeArrowheads="1"/>
          </p:cNvSpPr>
          <p:nvPr/>
        </p:nvSpPr>
        <p:spPr bwMode="auto">
          <a:xfrm>
            <a:off x="3423036" y="2501766"/>
            <a:ext cx="457200" cy="457200"/>
          </a:xfrm>
          <a:prstGeom prst="flowChartConnector">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2"/>
          </a:lnRef>
          <a:fillRef idx="3">
            <a:schemeClr val="accent2"/>
          </a:fillRef>
          <a:effectRef idx="3">
            <a:schemeClr val="accent2"/>
          </a:effectRef>
          <a:fontRef idx="minor">
            <a:schemeClr val="lt1"/>
          </a:fontRef>
        </p:style>
        <p:txBody>
          <a:bodyPr wrap="none" anchor="ctr"/>
          <a:lstStyle/>
          <a:p>
            <a:endParaRPr lang="tr-TR">
              <a:latin typeface="Adobe Garamond Pro" panose="02020502060506020403" pitchFamily="18" charset="0"/>
            </a:endParaRPr>
          </a:p>
        </p:txBody>
      </p:sp>
      <p:sp>
        <p:nvSpPr>
          <p:cNvPr id="7" name="AutoShape 6"/>
          <p:cNvSpPr>
            <a:spLocks noChangeArrowheads="1"/>
          </p:cNvSpPr>
          <p:nvPr/>
        </p:nvSpPr>
        <p:spPr bwMode="auto">
          <a:xfrm>
            <a:off x="3437390" y="3402042"/>
            <a:ext cx="457200" cy="457200"/>
          </a:xfrm>
          <a:prstGeom prst="flowChartConnector">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6"/>
          </a:lnRef>
          <a:fillRef idx="3">
            <a:schemeClr val="accent6"/>
          </a:fillRef>
          <a:effectRef idx="3">
            <a:schemeClr val="accent6"/>
          </a:effectRef>
          <a:fontRef idx="minor">
            <a:schemeClr val="lt1"/>
          </a:fontRef>
        </p:style>
        <p:txBody>
          <a:bodyPr wrap="none" anchor="ctr"/>
          <a:lstStyle/>
          <a:p>
            <a:pPr algn="ctr"/>
            <a:endParaRPr lang="tr-TR" altLang="tr-TR">
              <a:solidFill>
                <a:srgbClr val="0033CC"/>
              </a:solidFill>
              <a:latin typeface="Adobe Garamond Pro" panose="02020502060506020403" pitchFamily="18" charset="0"/>
            </a:endParaRPr>
          </a:p>
        </p:txBody>
      </p:sp>
      <p:pic>
        <p:nvPicPr>
          <p:cNvPr id="8" name="Picture 10"/>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3451611" y="6102175"/>
            <a:ext cx="428625" cy="428625"/>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2"/>
          <p:cNvSpPr txBox="1">
            <a:spLocks noChangeArrowheads="1"/>
          </p:cNvSpPr>
          <p:nvPr/>
        </p:nvSpPr>
        <p:spPr bwMode="auto">
          <a:xfrm>
            <a:off x="3869296" y="810752"/>
            <a:ext cx="3276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1600" b="1" dirty="0">
                <a:latin typeface="Adobe Garamond Pro" panose="02020502060506020403" pitchFamily="18" charset="0"/>
              </a:rPr>
              <a:t>BAŞVURU KOŞULLARI</a:t>
            </a:r>
          </a:p>
        </p:txBody>
      </p:sp>
      <p:sp>
        <p:nvSpPr>
          <p:cNvPr id="10" name="Text Box 16"/>
          <p:cNvSpPr txBox="1">
            <a:spLocks noChangeArrowheads="1"/>
          </p:cNvSpPr>
          <p:nvPr/>
        </p:nvSpPr>
        <p:spPr bwMode="auto">
          <a:xfrm>
            <a:off x="3880236" y="1717785"/>
            <a:ext cx="213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1600" b="1" dirty="0">
                <a:latin typeface="Adobe Garamond Pro" panose="02020502060506020403" pitchFamily="18" charset="0"/>
              </a:rPr>
              <a:t>BAŞVURU FORMU</a:t>
            </a:r>
          </a:p>
        </p:txBody>
      </p:sp>
      <p:sp>
        <p:nvSpPr>
          <p:cNvPr id="11" name="AutoShape 19"/>
          <p:cNvSpPr>
            <a:spLocks noChangeArrowheads="1"/>
          </p:cNvSpPr>
          <p:nvPr/>
        </p:nvSpPr>
        <p:spPr bwMode="auto">
          <a:xfrm>
            <a:off x="3433456" y="1596787"/>
            <a:ext cx="457200" cy="457200"/>
          </a:xfrm>
          <a:prstGeom prst="flowChartConnector">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1"/>
          </a:lnRef>
          <a:fillRef idx="3">
            <a:schemeClr val="accent1"/>
          </a:fillRef>
          <a:effectRef idx="3">
            <a:schemeClr val="accent1"/>
          </a:effectRef>
          <a:fontRef idx="minor">
            <a:schemeClr val="lt1"/>
          </a:fontRef>
        </p:style>
        <p:txBody>
          <a:bodyPr wrap="none" anchor="ctr"/>
          <a:lstStyle/>
          <a:p>
            <a:endParaRPr lang="tr-TR">
              <a:latin typeface="Adobe Garamond Pro" panose="02020502060506020403" pitchFamily="18" charset="0"/>
            </a:endParaRPr>
          </a:p>
        </p:txBody>
      </p:sp>
      <p:sp>
        <p:nvSpPr>
          <p:cNvPr id="12" name="Text Box 21"/>
          <p:cNvSpPr txBox="1">
            <a:spLocks noChangeArrowheads="1"/>
          </p:cNvSpPr>
          <p:nvPr/>
        </p:nvSpPr>
        <p:spPr bwMode="auto">
          <a:xfrm>
            <a:off x="3887176" y="2616009"/>
            <a:ext cx="213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1600" b="1" dirty="0">
                <a:latin typeface="Adobe Garamond Pro" panose="02020502060506020403" pitchFamily="18" charset="0"/>
              </a:rPr>
              <a:t>LİSTELER</a:t>
            </a:r>
          </a:p>
        </p:txBody>
      </p:sp>
      <p:sp>
        <p:nvSpPr>
          <p:cNvPr id="13" name="Text Box 24"/>
          <p:cNvSpPr txBox="1">
            <a:spLocks noChangeArrowheads="1"/>
          </p:cNvSpPr>
          <p:nvPr/>
        </p:nvSpPr>
        <p:spPr bwMode="auto">
          <a:xfrm>
            <a:off x="3865949" y="3508887"/>
            <a:ext cx="468052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tr-TR" altLang="tr-TR" sz="1600" b="1" dirty="0">
                <a:latin typeface="Adobe Garamond Pro" panose="02020502060506020403" pitchFamily="18" charset="0"/>
              </a:rPr>
              <a:t>İŞYERİ TERCİHLERİ VE PROTOKOL GETİRME</a:t>
            </a:r>
          </a:p>
        </p:txBody>
      </p:sp>
      <p:sp>
        <p:nvSpPr>
          <p:cNvPr id="14" name="AutoShape 25"/>
          <p:cNvSpPr>
            <a:spLocks noChangeArrowheads="1"/>
          </p:cNvSpPr>
          <p:nvPr/>
        </p:nvSpPr>
        <p:spPr bwMode="auto">
          <a:xfrm>
            <a:off x="3423036" y="4303013"/>
            <a:ext cx="457200" cy="457200"/>
          </a:xfrm>
          <a:prstGeom prst="flowChartConnector">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4"/>
          </a:lnRef>
          <a:fillRef idx="3">
            <a:schemeClr val="accent4"/>
          </a:fillRef>
          <a:effectRef idx="3">
            <a:schemeClr val="accent4"/>
          </a:effectRef>
          <a:fontRef idx="minor">
            <a:schemeClr val="lt1"/>
          </a:fontRef>
        </p:style>
        <p:txBody>
          <a:bodyPr wrap="none" anchor="ctr"/>
          <a:lstStyle/>
          <a:p>
            <a:pPr algn="ctr"/>
            <a:endParaRPr lang="tr-TR" altLang="tr-TR">
              <a:solidFill>
                <a:srgbClr val="0033CC"/>
              </a:solidFill>
              <a:latin typeface="Adobe Garamond Pro" panose="02020502060506020403" pitchFamily="18" charset="0"/>
            </a:endParaRPr>
          </a:p>
        </p:txBody>
      </p:sp>
      <p:sp>
        <p:nvSpPr>
          <p:cNvPr id="15" name="Text Box 26"/>
          <p:cNvSpPr txBox="1">
            <a:spLocks noChangeArrowheads="1"/>
          </p:cNvSpPr>
          <p:nvPr/>
        </p:nvSpPr>
        <p:spPr bwMode="auto">
          <a:xfrm>
            <a:off x="3880236" y="4390955"/>
            <a:ext cx="411893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tr-TR" altLang="tr-TR" sz="1600" b="1" dirty="0">
                <a:latin typeface="Adobe Garamond Pro" panose="02020502060506020403" pitchFamily="18" charset="0"/>
              </a:rPr>
              <a:t>EŞLEŞTİRME VE EVRAK GÖNDERİMİ</a:t>
            </a:r>
          </a:p>
        </p:txBody>
      </p:sp>
      <p:sp>
        <p:nvSpPr>
          <p:cNvPr id="16" name="AutoShape 27"/>
          <p:cNvSpPr>
            <a:spLocks noChangeArrowheads="1"/>
          </p:cNvSpPr>
          <p:nvPr/>
        </p:nvSpPr>
        <p:spPr bwMode="auto">
          <a:xfrm>
            <a:off x="3423036" y="5202594"/>
            <a:ext cx="457200" cy="457200"/>
          </a:xfrm>
          <a:prstGeom prst="flowChartConnector">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5"/>
          </a:lnRef>
          <a:fillRef idx="3">
            <a:schemeClr val="accent5"/>
          </a:fillRef>
          <a:effectRef idx="3">
            <a:schemeClr val="accent5"/>
          </a:effectRef>
          <a:fontRef idx="minor">
            <a:schemeClr val="lt1"/>
          </a:fontRef>
        </p:style>
        <p:txBody>
          <a:bodyPr wrap="none" anchor="ctr"/>
          <a:lstStyle/>
          <a:p>
            <a:pPr algn="ctr"/>
            <a:endParaRPr lang="tr-TR" altLang="tr-TR">
              <a:solidFill>
                <a:srgbClr val="0033CC"/>
              </a:solidFill>
              <a:latin typeface="Adobe Garamond Pro" panose="02020502060506020403" pitchFamily="18" charset="0"/>
            </a:endParaRPr>
          </a:p>
        </p:txBody>
      </p:sp>
      <p:sp>
        <p:nvSpPr>
          <p:cNvPr id="17" name="Text Box 28"/>
          <p:cNvSpPr txBox="1">
            <a:spLocks noChangeArrowheads="1"/>
          </p:cNvSpPr>
          <p:nvPr/>
        </p:nvSpPr>
        <p:spPr bwMode="auto">
          <a:xfrm>
            <a:off x="3892574" y="5296614"/>
            <a:ext cx="3921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tr-TR" altLang="tr-TR" sz="1600" b="1" dirty="0">
                <a:latin typeface="Adobe Garamond Pro" panose="02020502060506020403" pitchFamily="18" charset="0"/>
              </a:rPr>
              <a:t>İŞYERİ EĞİTİMİ DOSYASI PAYLAŞIMI</a:t>
            </a:r>
            <a:endParaRPr lang="tr-TR" altLang="tr-TR" b="1" dirty="0">
              <a:latin typeface="Adobe Garamond Pro" panose="02020502060506020403" pitchFamily="18" charset="0"/>
            </a:endParaRPr>
          </a:p>
        </p:txBody>
      </p:sp>
      <p:sp>
        <p:nvSpPr>
          <p:cNvPr id="18" name="Text Box 30"/>
          <p:cNvSpPr txBox="1">
            <a:spLocks noChangeArrowheads="1"/>
          </p:cNvSpPr>
          <p:nvPr/>
        </p:nvSpPr>
        <p:spPr bwMode="auto">
          <a:xfrm>
            <a:off x="3906018" y="6162888"/>
            <a:ext cx="36703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1600" b="1" dirty="0">
                <a:latin typeface="Adobe Garamond Pro" panose="02020502060506020403" pitchFamily="18" charset="0"/>
              </a:rPr>
              <a:t>İŞYERİ EĞİTİMİ BAŞLANGICI</a:t>
            </a:r>
          </a:p>
        </p:txBody>
      </p:sp>
      <p:sp>
        <p:nvSpPr>
          <p:cNvPr id="2" name="Metin kutusu 1"/>
          <p:cNvSpPr txBox="1"/>
          <p:nvPr/>
        </p:nvSpPr>
        <p:spPr>
          <a:xfrm>
            <a:off x="9221700" y="6316776"/>
            <a:ext cx="2763192" cy="369332"/>
          </a:xfrm>
          <a:prstGeom prst="rect">
            <a:avLst/>
          </a:prstGeom>
          <a:noFill/>
        </p:spPr>
        <p:txBody>
          <a:bodyPr wrap="none" rtlCol="0">
            <a:spAutoFit/>
          </a:bodyPr>
          <a:lstStyle/>
          <a:p>
            <a:r>
              <a:rPr lang="tr-TR" b="1" dirty="0" smtClean="0">
                <a:solidFill>
                  <a:srgbClr val="FF0000"/>
                </a:solidFill>
              </a:rPr>
              <a:t>TARİHLER GÜNCELLENECEK</a:t>
            </a:r>
            <a:endParaRPr lang="tr-TR" b="1" dirty="0">
              <a:solidFill>
                <a:srgbClr val="FF0000"/>
              </a:solidFill>
            </a:endParaRPr>
          </a:p>
        </p:txBody>
      </p:sp>
      <p:pic>
        <p:nvPicPr>
          <p:cNvPr id="35" name="Resim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89276" y="95156"/>
            <a:ext cx="995616" cy="967526"/>
          </a:xfrm>
          <a:prstGeom prst="rect">
            <a:avLst/>
          </a:prstGeom>
        </p:spPr>
      </p:pic>
      <p:pic>
        <p:nvPicPr>
          <p:cNvPr id="37" name="Resim 36"/>
          <p:cNvPicPr>
            <a:picLocks noChangeAspect="1"/>
          </p:cNvPicPr>
          <p:nvPr/>
        </p:nvPicPr>
        <p:blipFill>
          <a:blip r:embed="rId5"/>
          <a:stretch>
            <a:fillRect/>
          </a:stretch>
        </p:blipFill>
        <p:spPr>
          <a:xfrm>
            <a:off x="112764" y="110921"/>
            <a:ext cx="951761" cy="951761"/>
          </a:xfrm>
          <a:prstGeom prst="rect">
            <a:avLst/>
          </a:prstGeom>
        </p:spPr>
      </p:pic>
    </p:spTree>
    <p:extLst>
      <p:ext uri="{BB962C8B-B14F-4D97-AF65-F5344CB8AC3E}">
        <p14:creationId xmlns:p14="http://schemas.microsoft.com/office/powerpoint/2010/main" val="136430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8376" y="1062682"/>
            <a:ext cx="11626516" cy="5701331"/>
          </a:xfrm>
        </p:spPr>
        <p:txBody>
          <a:bodyPr>
            <a:normAutofit/>
          </a:bodyPr>
          <a:lstStyle/>
          <a:p>
            <a:pPr marL="0" indent="0">
              <a:buNone/>
            </a:pPr>
            <a:r>
              <a:rPr lang="tr-TR" b="1" dirty="0" smtClean="0">
                <a:solidFill>
                  <a:srgbClr val="C00000"/>
                </a:solidFill>
              </a:rPr>
              <a:t>ÖĞRENCİNİN GÖREV </a:t>
            </a:r>
            <a:r>
              <a:rPr lang="tr-TR" b="1" dirty="0">
                <a:solidFill>
                  <a:srgbClr val="C00000"/>
                </a:solidFill>
              </a:rPr>
              <a:t>VE SORUMLULUKLARI</a:t>
            </a:r>
          </a:p>
          <a:p>
            <a:pPr>
              <a:lnSpc>
                <a:spcPct val="120000"/>
              </a:lnSpc>
            </a:pPr>
            <a:r>
              <a:rPr lang="tr-TR" sz="2400" dirty="0" smtClean="0"/>
              <a:t>İşyeri Eğitimini protokol imzalanan özel sektörde yapmak</a:t>
            </a:r>
          </a:p>
          <a:p>
            <a:pPr>
              <a:lnSpc>
                <a:spcPct val="120000"/>
              </a:lnSpc>
            </a:pPr>
            <a:r>
              <a:rPr lang="tr-TR" sz="2400" dirty="0" smtClean="0"/>
              <a:t>İşyeri Eğitimi aldıkları özel sektörde gerçekleştirilen tüm mesleki etkinliklere katılmak</a:t>
            </a:r>
          </a:p>
          <a:p>
            <a:pPr>
              <a:lnSpc>
                <a:spcPct val="120000"/>
              </a:lnSpc>
            </a:pPr>
            <a:r>
              <a:rPr lang="tr-TR" sz="2400" dirty="0"/>
              <a:t>İşyeri </a:t>
            </a:r>
            <a:r>
              <a:rPr lang="tr-TR" sz="2400" dirty="0" smtClean="0"/>
              <a:t>Eğitimi yapılan özel sektörün belirlediği işyeri kurallarına ve YÖK öğrenci disiplin kurallarına uymak. </a:t>
            </a:r>
          </a:p>
          <a:p>
            <a:pPr>
              <a:lnSpc>
                <a:spcPct val="120000"/>
              </a:lnSpc>
            </a:pPr>
            <a:r>
              <a:rPr lang="tr-TR" sz="2400" dirty="0" smtClean="0"/>
              <a:t>Günlük çalışma kayıtlarını içeren haftalık çalışma raporunu o haftanın mesai bitimine kadar İzleyici Öğretim Elemanına teslim etmek.</a:t>
            </a:r>
          </a:p>
          <a:p>
            <a:pPr>
              <a:lnSpc>
                <a:spcPct val="120000"/>
              </a:lnSpc>
            </a:pPr>
            <a:r>
              <a:rPr lang="tr-TR" sz="2400" dirty="0"/>
              <a:t>İşyeri Eğitimi süresince, işyerinin çalışma kurallarına, iş ve çalışma mevzuatına ve hiyerarşik düzenine uygun hareket etmek zorundadır. İşyeri Eğitimi Yetkilisinden izinsiz işyerinden ayrılamaz. İşyerindeki sendikal faaliyetlere katılamaz.</a:t>
            </a:r>
            <a:endParaRPr lang="tr-TR" sz="2400" dirty="0" smtClean="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9276" y="95156"/>
            <a:ext cx="995616" cy="967526"/>
          </a:xfrm>
          <a:prstGeom prst="rect">
            <a:avLst/>
          </a:prstGeom>
        </p:spPr>
      </p:pic>
      <p:pic>
        <p:nvPicPr>
          <p:cNvPr id="7" name="Resim 6"/>
          <p:cNvPicPr>
            <a:picLocks noChangeAspect="1"/>
          </p:cNvPicPr>
          <p:nvPr/>
        </p:nvPicPr>
        <p:blipFill>
          <a:blip r:embed="rId3"/>
          <a:stretch>
            <a:fillRect/>
          </a:stretch>
        </p:blipFill>
        <p:spPr>
          <a:xfrm>
            <a:off x="112764" y="110921"/>
            <a:ext cx="951761" cy="951761"/>
          </a:xfrm>
          <a:prstGeom prst="rect">
            <a:avLst/>
          </a:prstGeom>
        </p:spPr>
      </p:pic>
    </p:spTree>
    <p:extLst>
      <p:ext uri="{BB962C8B-B14F-4D97-AF65-F5344CB8AC3E}">
        <p14:creationId xmlns:p14="http://schemas.microsoft.com/office/powerpoint/2010/main" val="6247470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1316" y="413919"/>
            <a:ext cx="6926179" cy="4575176"/>
          </a:xfrm>
        </p:spPr>
        <p:txBody>
          <a:bodyPr/>
          <a:lstStyle/>
          <a:p>
            <a:pPr marL="0" indent="0">
              <a:buNone/>
            </a:pPr>
            <a:r>
              <a:rPr lang="tr-TR" dirty="0" smtClean="0">
                <a:solidFill>
                  <a:srgbClr val="FF0000"/>
                </a:solidFill>
              </a:rPr>
              <a:t>Öğrencilerin Sorumluluklarını Yerine Getirmemesi</a:t>
            </a:r>
          </a:p>
          <a:p>
            <a:r>
              <a:rPr lang="tr-TR" sz="2400" dirty="0" smtClean="0"/>
              <a:t>Sorumluluklarını yerine getirmeyen öğrenciler İşyeri Eğitimi Dersinden başarısız sayılır ve tek ders hakkı tanınmaz</a:t>
            </a:r>
          </a:p>
          <a:p>
            <a:r>
              <a:rPr lang="tr-TR" sz="2400" dirty="0" smtClean="0"/>
              <a:t>Başarısız öğrenciler, yeniden devam etmek suretiyle, işyeri eğitimine başarılı oluncaya kadar devam eder</a:t>
            </a:r>
          </a:p>
          <a:p>
            <a:pPr marL="0" indent="0">
              <a:buNone/>
            </a:pPr>
            <a:endParaRPr lang="tr-TR" dirty="0"/>
          </a:p>
        </p:txBody>
      </p:sp>
      <p:pic>
        <p:nvPicPr>
          <p:cNvPr id="4" name="Resim 3"/>
          <p:cNvPicPr>
            <a:picLocks noChangeAspect="1"/>
          </p:cNvPicPr>
          <p:nvPr/>
        </p:nvPicPr>
        <p:blipFill>
          <a:blip r:embed="rId2"/>
          <a:stretch>
            <a:fillRect/>
          </a:stretch>
        </p:blipFill>
        <p:spPr>
          <a:xfrm>
            <a:off x="7186863" y="3634539"/>
            <a:ext cx="4334578" cy="2709111"/>
          </a:xfrm>
          <a:prstGeom prst="rect">
            <a:avLst/>
          </a:prstGeom>
        </p:spPr>
      </p:pic>
    </p:spTree>
    <p:extLst>
      <p:ext uri="{BB962C8B-B14F-4D97-AF65-F5344CB8AC3E}">
        <p14:creationId xmlns:p14="http://schemas.microsoft.com/office/powerpoint/2010/main" val="3409027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8376" y="1062683"/>
            <a:ext cx="6940782" cy="4519970"/>
          </a:xfrm>
        </p:spPr>
        <p:txBody>
          <a:bodyPr>
            <a:normAutofit/>
          </a:bodyPr>
          <a:lstStyle/>
          <a:p>
            <a:pPr marL="0" indent="0">
              <a:buNone/>
            </a:pPr>
            <a:r>
              <a:rPr lang="tr-TR" b="1" dirty="0" smtClean="0">
                <a:solidFill>
                  <a:srgbClr val="FF0000"/>
                </a:solidFill>
              </a:rPr>
              <a:t>Gizlilik</a:t>
            </a:r>
            <a:endParaRPr lang="tr-TR" b="1" dirty="0">
              <a:solidFill>
                <a:srgbClr val="FF0000"/>
              </a:solidFill>
            </a:endParaRPr>
          </a:p>
          <a:p>
            <a:pPr>
              <a:lnSpc>
                <a:spcPct val="120000"/>
              </a:lnSpc>
            </a:pPr>
            <a:r>
              <a:rPr lang="tr-TR" sz="2400" dirty="0" smtClean="0"/>
              <a:t>İşyeri </a:t>
            </a:r>
            <a:r>
              <a:rPr lang="tr-TR" sz="2400" dirty="0"/>
              <a:t>Eğitimi sırasında kendisi tarafından kullanılan, üretilen, kontrol edilen tüm not, kayıt (bant, disk, disket, bellek vb.) ve belgeleri işyerine teslim eder. </a:t>
            </a:r>
            <a:endParaRPr lang="tr-TR" sz="2400" dirty="0" smtClean="0"/>
          </a:p>
          <a:p>
            <a:pPr>
              <a:lnSpc>
                <a:spcPct val="120000"/>
              </a:lnSpc>
            </a:pPr>
            <a:r>
              <a:rPr lang="tr-TR" sz="2400" dirty="0" smtClean="0"/>
              <a:t>Üniversite, özel sektör ve öğrenciler işyeri eğitimi sırasında edindikleri bilgi ve belgeleri tarafların onayı olmaksızın hiçbir şekilde paylaşamazlar.</a:t>
            </a:r>
          </a:p>
          <a:p>
            <a:pPr>
              <a:lnSpc>
                <a:spcPct val="120000"/>
              </a:lnSpc>
            </a:pPr>
            <a:endParaRPr lang="tr-TR" sz="2400" dirty="0" smtClean="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9276" y="95156"/>
            <a:ext cx="995616" cy="967526"/>
          </a:xfrm>
          <a:prstGeom prst="rect">
            <a:avLst/>
          </a:prstGeom>
        </p:spPr>
      </p:pic>
      <p:pic>
        <p:nvPicPr>
          <p:cNvPr id="7" name="Resim 6"/>
          <p:cNvPicPr>
            <a:picLocks noChangeAspect="1"/>
          </p:cNvPicPr>
          <p:nvPr/>
        </p:nvPicPr>
        <p:blipFill>
          <a:blip r:embed="rId3"/>
          <a:stretch>
            <a:fillRect/>
          </a:stretch>
        </p:blipFill>
        <p:spPr>
          <a:xfrm>
            <a:off x="112764" y="110921"/>
            <a:ext cx="951761" cy="951761"/>
          </a:xfrm>
          <a:prstGeom prst="rect">
            <a:avLst/>
          </a:prstGeom>
        </p:spPr>
      </p:pic>
      <p:pic>
        <p:nvPicPr>
          <p:cNvPr id="2" name="Resim 1"/>
          <p:cNvPicPr>
            <a:picLocks noChangeAspect="1"/>
          </p:cNvPicPr>
          <p:nvPr/>
        </p:nvPicPr>
        <p:blipFill>
          <a:blip r:embed="rId4"/>
          <a:stretch>
            <a:fillRect/>
          </a:stretch>
        </p:blipFill>
        <p:spPr>
          <a:xfrm>
            <a:off x="8241154" y="1811201"/>
            <a:ext cx="2748122" cy="1511467"/>
          </a:xfrm>
          <a:prstGeom prst="rect">
            <a:avLst/>
          </a:prstGeom>
        </p:spPr>
      </p:pic>
    </p:spTree>
    <p:extLst>
      <p:ext uri="{BB962C8B-B14F-4D97-AF65-F5344CB8AC3E}">
        <p14:creationId xmlns:p14="http://schemas.microsoft.com/office/powerpoint/2010/main" val="2499506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3610" y="574341"/>
            <a:ext cx="10515600" cy="4351338"/>
          </a:xfrm>
        </p:spPr>
        <p:txBody>
          <a:bodyPr>
            <a:normAutofit/>
          </a:bodyPr>
          <a:lstStyle/>
          <a:p>
            <a:pPr marL="0" indent="0">
              <a:lnSpc>
                <a:spcPct val="120000"/>
              </a:lnSpc>
              <a:buNone/>
            </a:pPr>
            <a:r>
              <a:rPr lang="tr-TR" b="1" dirty="0">
                <a:solidFill>
                  <a:srgbClr val="FF0000"/>
                </a:solidFill>
              </a:rPr>
              <a:t>SOSYAL GÜVENLİK İŞLEMLERİ</a:t>
            </a:r>
          </a:p>
          <a:p>
            <a:pPr>
              <a:lnSpc>
                <a:spcPct val="120000"/>
              </a:lnSpc>
            </a:pPr>
            <a:r>
              <a:rPr lang="tr-TR" sz="2400" dirty="0"/>
              <a:t>İşyeri </a:t>
            </a:r>
            <a:r>
              <a:rPr lang="tr-TR" sz="2400" dirty="0" smtClean="0"/>
              <a:t>Eğitimine katılacak öğrenciler ders kayıtlarında sistem üzerinden öğrenci işlerine daire başkanlığına başvuru yapmalıdır. Başvurular İşyeri Eğitimi Komisyonunca onaylandıktan sonra SGK işlemleri gerçekleştirilir. Bu süre içerisinde sisteme giriş yapmayan öğrencilerin İşyeri Eğitimi alma talepleri iptal edilir.</a:t>
            </a:r>
          </a:p>
          <a:p>
            <a:pPr marL="0" indent="0">
              <a:buNone/>
            </a:pPr>
            <a:endParaRPr lang="tr-TR" dirty="0"/>
          </a:p>
        </p:txBody>
      </p:sp>
      <p:pic>
        <p:nvPicPr>
          <p:cNvPr id="4" name="Resim 3"/>
          <p:cNvPicPr>
            <a:picLocks noChangeAspect="1"/>
          </p:cNvPicPr>
          <p:nvPr/>
        </p:nvPicPr>
        <p:blipFill>
          <a:blip r:embed="rId2"/>
          <a:stretch>
            <a:fillRect/>
          </a:stretch>
        </p:blipFill>
        <p:spPr>
          <a:xfrm>
            <a:off x="996365" y="4349917"/>
            <a:ext cx="2466975" cy="1847850"/>
          </a:xfrm>
          <a:prstGeom prst="rect">
            <a:avLst/>
          </a:prstGeom>
        </p:spPr>
      </p:pic>
      <p:pic>
        <p:nvPicPr>
          <p:cNvPr id="5" name="Resim 4"/>
          <p:cNvPicPr>
            <a:picLocks noChangeAspect="1"/>
          </p:cNvPicPr>
          <p:nvPr/>
        </p:nvPicPr>
        <p:blipFill>
          <a:blip r:embed="rId3"/>
          <a:stretch>
            <a:fillRect/>
          </a:stretch>
        </p:blipFill>
        <p:spPr>
          <a:xfrm>
            <a:off x="6432884" y="3242762"/>
            <a:ext cx="4329047" cy="1682917"/>
          </a:xfrm>
          <a:prstGeom prst="rect">
            <a:avLst/>
          </a:prstGeom>
        </p:spPr>
      </p:pic>
    </p:spTree>
    <p:extLst>
      <p:ext uri="{BB962C8B-B14F-4D97-AF65-F5344CB8AC3E}">
        <p14:creationId xmlns:p14="http://schemas.microsoft.com/office/powerpoint/2010/main" val="3255924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8376" y="1156669"/>
            <a:ext cx="11626516" cy="5701331"/>
          </a:xfrm>
        </p:spPr>
        <p:txBody>
          <a:bodyPr/>
          <a:lstStyle/>
          <a:p>
            <a:r>
              <a:rPr lang="tr-TR" dirty="0" smtClean="0"/>
              <a:t>Fen Fakültesi Kimya Bölümünde okuyan </a:t>
            </a:r>
            <a:r>
              <a:rPr lang="tr-TR" dirty="0"/>
              <a:t>öğrenciler, toplam 8 yarıyıllık eğitim-öğretim süresinin; 7 yarıyılını fakültede 1 yarıyılını  ise zorunlu olarak </a:t>
            </a:r>
            <a:r>
              <a:rPr lang="tr-TR" b="1" dirty="0"/>
              <a:t>İşyeri Eğitimi</a:t>
            </a:r>
            <a:r>
              <a:rPr lang="tr-TR" dirty="0"/>
              <a:t> adı altında uygulama becerilerini güçlendirmek için endüstri </a:t>
            </a:r>
            <a:r>
              <a:rPr lang="tr-TR" dirty="0" smtClean="0"/>
              <a:t>sektöründe tamamlarlar</a:t>
            </a:r>
            <a:r>
              <a:rPr lang="tr-TR" dirty="0"/>
              <a:t>.</a:t>
            </a:r>
          </a:p>
          <a:p>
            <a:endParaRPr lang="tr-TR" dirty="0" smtClean="0"/>
          </a:p>
          <a:p>
            <a:r>
              <a:rPr lang="tr-TR" b="1" dirty="0"/>
              <a:t>İşyeri Eğitimi</a:t>
            </a:r>
            <a:r>
              <a:rPr lang="tr-TR" dirty="0"/>
              <a:t> gerçekçi bir modeldir.</a:t>
            </a:r>
          </a:p>
          <a:p>
            <a:r>
              <a:rPr lang="tr-TR" dirty="0"/>
              <a:t>Dünyada ve Türkiye de çok başarılı uygulamaları vardır.</a:t>
            </a:r>
          </a:p>
          <a:p>
            <a:r>
              <a:rPr lang="tr-TR" dirty="0"/>
              <a:t>Üniversite-Sanayi işbirliğini ve mezuniyet sonrası işe yerleştirme oranlarını arttıracağı </a:t>
            </a:r>
            <a:r>
              <a:rPr lang="tr-TR" dirty="0" smtClean="0"/>
              <a:t>düşünülmektedir.</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9276" y="95156"/>
            <a:ext cx="995616" cy="967526"/>
          </a:xfrm>
          <a:prstGeom prst="rect">
            <a:avLst/>
          </a:prstGeom>
        </p:spPr>
      </p:pic>
      <p:pic>
        <p:nvPicPr>
          <p:cNvPr id="5" name="Resim 4"/>
          <p:cNvPicPr>
            <a:picLocks noChangeAspect="1"/>
          </p:cNvPicPr>
          <p:nvPr/>
        </p:nvPicPr>
        <p:blipFill>
          <a:blip r:embed="rId3"/>
          <a:stretch>
            <a:fillRect/>
          </a:stretch>
        </p:blipFill>
        <p:spPr>
          <a:xfrm>
            <a:off x="112764" y="110921"/>
            <a:ext cx="951761" cy="951761"/>
          </a:xfrm>
          <a:prstGeom prst="rect">
            <a:avLst/>
          </a:prstGeom>
        </p:spPr>
      </p:pic>
    </p:spTree>
    <p:extLst>
      <p:ext uri="{BB962C8B-B14F-4D97-AF65-F5344CB8AC3E}">
        <p14:creationId xmlns:p14="http://schemas.microsoft.com/office/powerpoint/2010/main" val="25048463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8376" y="1062682"/>
            <a:ext cx="11626516" cy="4552055"/>
          </a:xfrm>
        </p:spPr>
        <p:txBody>
          <a:bodyPr>
            <a:normAutofit/>
          </a:bodyPr>
          <a:lstStyle/>
          <a:p>
            <a:pPr marL="0" indent="0">
              <a:buNone/>
            </a:pPr>
            <a:r>
              <a:rPr lang="tr-TR" b="1" dirty="0" smtClean="0">
                <a:solidFill>
                  <a:srgbClr val="C00000"/>
                </a:solidFill>
              </a:rPr>
              <a:t>FİRMANIN GÖREV VE SORUMLULUKLARI</a:t>
            </a:r>
          </a:p>
          <a:p>
            <a:pPr marL="0" indent="0">
              <a:buNone/>
            </a:pPr>
            <a:r>
              <a:rPr lang="tr-TR" b="1" dirty="0"/>
              <a:t>İşyeri Yöneticisinin İşyeri Eğitimi İle İlgili Sorumlulukları</a:t>
            </a:r>
            <a:endParaRPr lang="tr-TR" dirty="0"/>
          </a:p>
          <a:p>
            <a:r>
              <a:rPr lang="tr-TR" dirty="0" smtClean="0"/>
              <a:t>İşyeri </a:t>
            </a:r>
            <a:r>
              <a:rPr lang="tr-TR" dirty="0"/>
              <a:t>Eğitimine alınacak öğrenciyi kabul ettiğini ve şartlarını belirten protokolü imzalamak,</a:t>
            </a:r>
          </a:p>
          <a:p>
            <a:r>
              <a:rPr lang="tr-TR" dirty="0" smtClean="0"/>
              <a:t>Kendi </a:t>
            </a:r>
            <a:r>
              <a:rPr lang="tr-TR" dirty="0"/>
              <a:t>personeline sağladığı konaklama, beslenme ve sosyal imkânlardan İşyeri Eğitimi alan öğrencilerin de yararlanması için gerekli çabayı göstermek, </a:t>
            </a:r>
          </a:p>
          <a:p>
            <a:r>
              <a:rPr lang="tr-TR" dirty="0" smtClean="0"/>
              <a:t>Öğrencinin </a:t>
            </a:r>
            <a:r>
              <a:rPr lang="tr-TR" dirty="0"/>
              <a:t>İşyeri Eğitimini, </a:t>
            </a:r>
            <a:r>
              <a:rPr lang="tr-TR" dirty="0" smtClean="0"/>
              <a:t>Fen Fakültesi İşyeri </a:t>
            </a:r>
            <a:r>
              <a:rPr lang="tr-TR" dirty="0"/>
              <a:t>Eğitimi Uygulama Usul ve Esaslarına ve işyerinin kurallarına uygun şekilde yapabilmesi için </a:t>
            </a:r>
            <a:r>
              <a:rPr lang="tr-TR" dirty="0" smtClean="0"/>
              <a:t>Fen Fakültesinden </a:t>
            </a:r>
            <a:r>
              <a:rPr lang="tr-TR" dirty="0"/>
              <a:t>mezun bir İşyeri Eğitimi Yetkilisi görevlendirmektir.</a:t>
            </a:r>
          </a:p>
          <a:p>
            <a:pPr lvl="7"/>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9276" y="95156"/>
            <a:ext cx="995616" cy="967526"/>
          </a:xfrm>
          <a:prstGeom prst="rect">
            <a:avLst/>
          </a:prstGeom>
        </p:spPr>
      </p:pic>
      <p:pic>
        <p:nvPicPr>
          <p:cNvPr id="7" name="Resim 6"/>
          <p:cNvPicPr>
            <a:picLocks noChangeAspect="1"/>
          </p:cNvPicPr>
          <p:nvPr/>
        </p:nvPicPr>
        <p:blipFill>
          <a:blip r:embed="rId3"/>
          <a:stretch>
            <a:fillRect/>
          </a:stretch>
        </p:blipFill>
        <p:spPr>
          <a:xfrm>
            <a:off x="112764" y="110921"/>
            <a:ext cx="951761" cy="951761"/>
          </a:xfrm>
          <a:prstGeom prst="rect">
            <a:avLst/>
          </a:prstGeom>
        </p:spPr>
      </p:pic>
    </p:spTree>
    <p:extLst>
      <p:ext uri="{BB962C8B-B14F-4D97-AF65-F5344CB8AC3E}">
        <p14:creationId xmlns:p14="http://schemas.microsoft.com/office/powerpoint/2010/main" val="25699097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8376" y="1062682"/>
            <a:ext cx="11626516" cy="5701331"/>
          </a:xfrm>
        </p:spPr>
        <p:txBody>
          <a:bodyPr>
            <a:normAutofit fontScale="92500" lnSpcReduction="10000"/>
          </a:bodyPr>
          <a:lstStyle/>
          <a:p>
            <a:pPr marL="0" indent="0">
              <a:buNone/>
            </a:pPr>
            <a:r>
              <a:rPr lang="tr-TR" dirty="0" smtClean="0">
                <a:solidFill>
                  <a:srgbClr val="FF0000"/>
                </a:solidFill>
              </a:rPr>
              <a:t>FİRMANIN GÖREV VE SORUMLULUKLARI</a:t>
            </a:r>
          </a:p>
          <a:p>
            <a:pPr marL="0" indent="0">
              <a:buNone/>
            </a:pPr>
            <a:r>
              <a:rPr lang="tr-TR" b="1" dirty="0" smtClean="0"/>
              <a:t>İşyeri </a:t>
            </a:r>
            <a:r>
              <a:rPr lang="tr-TR" b="1" dirty="0"/>
              <a:t>Eğitimi Yetkilisinin Görevleri</a:t>
            </a:r>
            <a:endParaRPr lang="tr-TR" dirty="0"/>
          </a:p>
          <a:p>
            <a:r>
              <a:rPr lang="tr-TR" dirty="0" smtClean="0"/>
              <a:t>Öğrencilerin </a:t>
            </a:r>
            <a:r>
              <a:rPr lang="tr-TR" dirty="0"/>
              <a:t>Fakültede almış olduğu teorik ve uygulama esaslı bilgi ve becerilerin iş ortamındaki uygulama çalışmaları ile pekişmesini sağlamak,</a:t>
            </a:r>
          </a:p>
          <a:p>
            <a:r>
              <a:rPr lang="tr-TR" dirty="0" smtClean="0"/>
              <a:t>Öğrenciye </a:t>
            </a:r>
            <a:r>
              <a:rPr lang="tr-TR" dirty="0"/>
              <a:t>günlük, haftalık ve aylık çalışma planı ve sorumluluğu yüklemek,</a:t>
            </a:r>
          </a:p>
          <a:p>
            <a:r>
              <a:rPr lang="tr-TR" dirty="0" smtClean="0"/>
              <a:t>Öğrencinin </a:t>
            </a:r>
            <a:r>
              <a:rPr lang="tr-TR" dirty="0"/>
              <a:t>işyerinde yönetim anlamında tek muhatabı olmak,</a:t>
            </a:r>
          </a:p>
          <a:p>
            <a:r>
              <a:rPr lang="tr-TR" dirty="0" smtClean="0"/>
              <a:t>Öğrencinin </a:t>
            </a:r>
            <a:r>
              <a:rPr lang="tr-TR" dirty="0"/>
              <a:t>eğitim gördüğü </a:t>
            </a:r>
            <a:r>
              <a:rPr lang="tr-TR" dirty="0" smtClean="0"/>
              <a:t>kimya </a:t>
            </a:r>
            <a:r>
              <a:rPr lang="tr-TR" dirty="0"/>
              <a:t>programına uymayan ve sağlık açısından problem doğuracak işlerde ve gündüz mesaisi dışında görevlendirilmesini engellemek,</a:t>
            </a:r>
          </a:p>
          <a:p>
            <a:r>
              <a:rPr lang="tr-TR" dirty="0" smtClean="0"/>
              <a:t>Öğrencilere </a:t>
            </a:r>
            <a:r>
              <a:rPr lang="tr-TR" dirty="0"/>
              <a:t>mesleki yetkinlikleri ve disiplinini aktarmak,</a:t>
            </a:r>
          </a:p>
          <a:p>
            <a:r>
              <a:rPr lang="tr-TR" dirty="0" smtClean="0"/>
              <a:t>Öğrencinin </a:t>
            </a:r>
            <a:r>
              <a:rPr lang="tr-TR" dirty="0"/>
              <a:t>tuttuğu İşyeri Eğitimi Dosyasını ve yaptığı faaliyetleri incelemek ve onaylamak,</a:t>
            </a:r>
          </a:p>
          <a:p>
            <a:r>
              <a:rPr lang="tr-TR" dirty="0" smtClean="0"/>
              <a:t>İşyeri </a:t>
            </a:r>
            <a:r>
              <a:rPr lang="tr-TR" dirty="0"/>
              <a:t>Eğitimini tamamlayan öğrencinin, İşyeri Eğitimi Denetleme Formunu doldurarak kapalı zarf içinde ilgili Bölüm Başkanlığına ulaştırmaktır.</a:t>
            </a:r>
          </a:p>
          <a:p>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9276" y="95156"/>
            <a:ext cx="995616" cy="967526"/>
          </a:xfrm>
          <a:prstGeom prst="rect">
            <a:avLst/>
          </a:prstGeom>
        </p:spPr>
      </p:pic>
      <p:pic>
        <p:nvPicPr>
          <p:cNvPr id="7" name="Resim 6"/>
          <p:cNvPicPr>
            <a:picLocks noChangeAspect="1"/>
          </p:cNvPicPr>
          <p:nvPr/>
        </p:nvPicPr>
        <p:blipFill>
          <a:blip r:embed="rId3"/>
          <a:stretch>
            <a:fillRect/>
          </a:stretch>
        </p:blipFill>
        <p:spPr>
          <a:xfrm>
            <a:off x="112764" y="110921"/>
            <a:ext cx="951761" cy="951761"/>
          </a:xfrm>
          <a:prstGeom prst="rect">
            <a:avLst/>
          </a:prstGeom>
        </p:spPr>
      </p:pic>
    </p:spTree>
    <p:extLst>
      <p:ext uri="{BB962C8B-B14F-4D97-AF65-F5344CB8AC3E}">
        <p14:creationId xmlns:p14="http://schemas.microsoft.com/office/powerpoint/2010/main" val="2481240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8376" y="1062682"/>
            <a:ext cx="11626516" cy="5701331"/>
          </a:xfrm>
        </p:spPr>
        <p:txBody>
          <a:bodyPr>
            <a:normAutofit fontScale="85000" lnSpcReduction="10000"/>
          </a:bodyPr>
          <a:lstStyle/>
          <a:p>
            <a:pPr marL="0" indent="0">
              <a:buNone/>
            </a:pPr>
            <a:r>
              <a:rPr lang="tr-TR" dirty="0" smtClean="0">
                <a:solidFill>
                  <a:srgbClr val="FF0000"/>
                </a:solidFill>
              </a:rPr>
              <a:t>İŞYERİ SEÇİMİ</a:t>
            </a:r>
          </a:p>
          <a:p>
            <a:pPr lvl="0"/>
            <a:r>
              <a:rPr lang="tr-TR" dirty="0"/>
              <a:t>Fakülte İşyeri Eğitimi Koordinatörü aracılığıyla Bölüm İşyeri Eğitim Komisyonları, işyeri yöneticileriyle İşyeri Eğitimi için anlaşmak ve programların kontenjanlarını belirlemek için irtibata geçer ve kontenjan sağlayacak işyerleriyle, Dekanlık tarafından İşyeri Eğitimi Protokolü imzalanır.</a:t>
            </a:r>
          </a:p>
          <a:p>
            <a:pPr lvl="0"/>
            <a:r>
              <a:rPr lang="tr-TR" dirty="0"/>
              <a:t>Her yıl Mayıs ve Aralık aylarında bir sonraki dönemin İşyeri Eğitimi kontenjanları ilan edilir. Öğrenciler, yeterli işyeri bulunması durumunda ilan edilen işyeri listesinden üç tercihte bulunur.</a:t>
            </a:r>
          </a:p>
          <a:p>
            <a:pPr lvl="0"/>
            <a:r>
              <a:rPr lang="tr-TR" dirty="0"/>
              <a:t>Bölüm İşyeri Eğitimi Komisyonları, öğrencilerin tercihlerini göz önünde bulundurarak işyerini belirler ve sonuçları ilan eder. Öğrenci tercihinin fazla olduğu işyerlerine yerleştirmede öncelik, akademik başarısı yüksek olan öğrencilere verilir. Bölüm İşyeri Eğitim Komisyonu işyeri kontenjanlarının yeterli olmaması gibi zorunlu hallerde, öğrenciden tercihte bulunmadığı bir kuruluşta İşyeri Eğitimi görmesini isteyebilir.</a:t>
            </a:r>
          </a:p>
          <a:p>
            <a:pPr lvl="0"/>
            <a:r>
              <a:rPr lang="tr-TR" dirty="0"/>
              <a:t>Öğrencilerin yurtdışında İşyeri Eğitimi yapmak istemeleri durumunda, Bölüm İşyeri Eğitimi Komisyonunca istenecek belgeleri sağlaması gerekir.</a:t>
            </a:r>
          </a:p>
          <a:p>
            <a:r>
              <a:rPr lang="tr-TR" dirty="0"/>
              <a:t>Öğrenciler, Bölüm İşyeri Eğitimi Komisyonunun nihai yerleştirme kararına uymak ve işyeri eğitimlerini komisyonca belirlenen işyerinde yapmak zorundadır</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9276" y="95156"/>
            <a:ext cx="995616" cy="967526"/>
          </a:xfrm>
          <a:prstGeom prst="rect">
            <a:avLst/>
          </a:prstGeom>
        </p:spPr>
      </p:pic>
      <p:pic>
        <p:nvPicPr>
          <p:cNvPr id="7" name="Resim 6"/>
          <p:cNvPicPr>
            <a:picLocks noChangeAspect="1"/>
          </p:cNvPicPr>
          <p:nvPr/>
        </p:nvPicPr>
        <p:blipFill>
          <a:blip r:embed="rId3"/>
          <a:stretch>
            <a:fillRect/>
          </a:stretch>
        </p:blipFill>
        <p:spPr>
          <a:xfrm>
            <a:off x="112764" y="110921"/>
            <a:ext cx="951761" cy="951761"/>
          </a:xfrm>
          <a:prstGeom prst="rect">
            <a:avLst/>
          </a:prstGeom>
        </p:spPr>
      </p:pic>
    </p:spTree>
    <p:extLst>
      <p:ext uri="{BB962C8B-B14F-4D97-AF65-F5344CB8AC3E}">
        <p14:creationId xmlns:p14="http://schemas.microsoft.com/office/powerpoint/2010/main" val="974712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8644" y="1062682"/>
            <a:ext cx="10515600" cy="4351338"/>
          </a:xfrm>
        </p:spPr>
        <p:txBody>
          <a:bodyPr/>
          <a:lstStyle/>
          <a:p>
            <a:pPr marL="0" indent="0" algn="just">
              <a:buNone/>
            </a:pPr>
            <a:r>
              <a:rPr lang="tr-TR" altLang="tr-TR" dirty="0">
                <a:solidFill>
                  <a:srgbClr val="FF0000"/>
                </a:solidFill>
              </a:rPr>
              <a:t>İŞYERİ EĞİTİMİ DOSYASININ </a:t>
            </a:r>
            <a:r>
              <a:rPr lang="tr-TR" altLang="tr-TR" dirty="0" smtClean="0">
                <a:solidFill>
                  <a:srgbClr val="FF0000"/>
                </a:solidFill>
              </a:rPr>
              <a:t>TESLİMİ</a:t>
            </a:r>
          </a:p>
          <a:p>
            <a:pPr marL="0" indent="0" algn="just">
              <a:buNone/>
            </a:pPr>
            <a:endParaRPr lang="tr-TR" altLang="tr-TR" b="1" dirty="0">
              <a:solidFill>
                <a:srgbClr val="FF0000"/>
              </a:solidFill>
            </a:endParaRPr>
          </a:p>
          <a:p>
            <a:pPr algn="just"/>
            <a:r>
              <a:rPr lang="tr-TR" altLang="tr-TR" sz="2400" dirty="0" smtClean="0"/>
              <a:t>Öğrenciler İşyeri Eğitim Dosyasını eğitimin bitiş tarihinden itibaren 7 gün içinde İşyeri Eğitim Komisyonuna tutanak ile teslim ederler. İlgili sürede teslim edilmediği takdirde İşyeri Eğitimi geçersiz sayılır.</a:t>
            </a:r>
          </a:p>
          <a:p>
            <a:pPr algn="just"/>
            <a:r>
              <a:rPr lang="tr-TR" sz="2400" dirty="0" smtClean="0"/>
              <a:t>İşyeri Eğitim Dosyaları 2 yıl boyunca saklanır.</a:t>
            </a:r>
            <a:endParaRPr lang="tr-TR" sz="2400" dirty="0"/>
          </a:p>
        </p:txBody>
      </p:sp>
      <p:pic>
        <p:nvPicPr>
          <p:cNvPr id="4" name="Resim 3"/>
          <p:cNvPicPr>
            <a:picLocks noChangeAspect="1"/>
          </p:cNvPicPr>
          <p:nvPr/>
        </p:nvPicPr>
        <p:blipFill>
          <a:blip r:embed="rId2"/>
          <a:stretch>
            <a:fillRect/>
          </a:stretch>
        </p:blipFill>
        <p:spPr>
          <a:xfrm>
            <a:off x="112764" y="110921"/>
            <a:ext cx="951761" cy="951761"/>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9276" y="95156"/>
            <a:ext cx="995616" cy="967526"/>
          </a:xfrm>
          <a:prstGeom prst="rect">
            <a:avLst/>
          </a:prstGeom>
        </p:spPr>
      </p:pic>
    </p:spTree>
    <p:extLst>
      <p:ext uri="{BB962C8B-B14F-4D97-AF65-F5344CB8AC3E}">
        <p14:creationId xmlns:p14="http://schemas.microsoft.com/office/powerpoint/2010/main" val="3570069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8376" y="1062682"/>
            <a:ext cx="11626516" cy="5701331"/>
          </a:xfrm>
        </p:spPr>
        <p:txBody>
          <a:bodyPr>
            <a:normAutofit fontScale="85000" lnSpcReduction="20000"/>
          </a:bodyPr>
          <a:lstStyle/>
          <a:p>
            <a:pPr marL="0" indent="0">
              <a:buNone/>
            </a:pPr>
            <a:r>
              <a:rPr lang="tr-TR" sz="3300" dirty="0" smtClean="0">
                <a:solidFill>
                  <a:srgbClr val="FF0000"/>
                </a:solidFill>
              </a:rPr>
              <a:t>DEĞERLENDİRME</a:t>
            </a:r>
          </a:p>
          <a:p>
            <a:pPr marL="685800" indent="-457200">
              <a:lnSpc>
                <a:spcPct val="120000"/>
              </a:lnSpc>
            </a:pPr>
            <a:r>
              <a:rPr lang="tr-TR" dirty="0"/>
              <a:t>Öğrencilerin İşyeri Eğitimi çalışmaları, İşyeri ve Bölüm İşyeri Eğitimi Komisyonu tarafından ayrı ayrı değerlendirilir</a:t>
            </a:r>
            <a:r>
              <a:rPr lang="tr-TR" dirty="0" smtClean="0"/>
              <a:t>.</a:t>
            </a:r>
          </a:p>
          <a:p>
            <a:pPr marL="685800" indent="-457200">
              <a:lnSpc>
                <a:spcPct val="120000"/>
              </a:lnSpc>
            </a:pPr>
            <a:r>
              <a:rPr lang="tr-TR" dirty="0" smtClean="0"/>
              <a:t>Öğrencinin başarı notu; komisyon değerlendirme notunun %50’si ve işyeri eğitim yetkilisi notunun %50’si esas alınarak belirlenir. Öğrencinin genel not ortalamasına etki etmez.</a:t>
            </a:r>
          </a:p>
          <a:p>
            <a:pPr marL="685800" indent="-457200">
              <a:lnSpc>
                <a:spcPct val="120000"/>
              </a:lnSpc>
            </a:pPr>
            <a:r>
              <a:rPr lang="tr-TR" dirty="0" smtClean="0"/>
              <a:t>Başarı notu 60’ın altında olan öğrenciler ve devam durumları yetersiz olan öğrenciler </a:t>
            </a:r>
            <a:r>
              <a:rPr lang="tr-TR" dirty="0"/>
              <a:t>iş yeri eğitiminden başarısız sayılacaktır</a:t>
            </a:r>
            <a:r>
              <a:rPr lang="tr-TR" dirty="0" smtClean="0"/>
              <a:t>.</a:t>
            </a:r>
          </a:p>
          <a:p>
            <a:pPr marL="685800" indent="-457200">
              <a:lnSpc>
                <a:spcPct val="120000"/>
              </a:lnSpc>
            </a:pPr>
            <a:r>
              <a:rPr lang="tr-TR" dirty="0"/>
              <a:t>Bölüm İşyeri Eğitimi Komisyonunun </a:t>
            </a:r>
            <a:r>
              <a:rPr lang="tr-TR" dirty="0" smtClean="0"/>
              <a:t>ve İşyeri Eğitim Yetkilisinin ayrı ayrı vermiş </a:t>
            </a:r>
            <a:r>
              <a:rPr lang="tr-TR" dirty="0"/>
              <a:t>olduğu </a:t>
            </a:r>
            <a:r>
              <a:rPr lang="tr-TR" dirty="0" smtClean="0"/>
              <a:t>notlar 50’den düşük </a:t>
            </a:r>
            <a:r>
              <a:rPr lang="tr-TR" dirty="0"/>
              <a:t>olan öğrenciler iş yeri eğitiminden başarısız sayılacaktır.</a:t>
            </a:r>
          </a:p>
          <a:p>
            <a:pPr marL="685800" indent="-457200">
              <a:lnSpc>
                <a:spcPct val="120000"/>
              </a:lnSpc>
            </a:pPr>
            <a:r>
              <a:rPr lang="tr-TR" dirty="0" smtClean="0"/>
              <a:t>Birbirine </a:t>
            </a:r>
            <a:r>
              <a:rPr lang="tr-TR" dirty="0"/>
              <a:t>çok benzeyen, ders kitaplarındaki bilgilerin aynısından oluşan veya kopya olarak değerlendirilebilecek İşyeri Eğitimi Raporlarını hazırlayan öğrencilerin işyeri eğitimleri, İşyeri Eğitimi Değerlendirme Formlarına bakılmaksızın başarısız sayılır.</a:t>
            </a:r>
          </a:p>
          <a:p>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9276" y="95156"/>
            <a:ext cx="995616" cy="967526"/>
          </a:xfrm>
          <a:prstGeom prst="rect">
            <a:avLst/>
          </a:prstGeom>
        </p:spPr>
      </p:pic>
      <p:pic>
        <p:nvPicPr>
          <p:cNvPr id="7" name="Resim 6"/>
          <p:cNvPicPr>
            <a:picLocks noChangeAspect="1"/>
          </p:cNvPicPr>
          <p:nvPr/>
        </p:nvPicPr>
        <p:blipFill>
          <a:blip r:embed="rId3"/>
          <a:stretch>
            <a:fillRect/>
          </a:stretch>
        </p:blipFill>
        <p:spPr>
          <a:xfrm>
            <a:off x="112764" y="110921"/>
            <a:ext cx="951761" cy="951761"/>
          </a:xfrm>
          <a:prstGeom prst="rect">
            <a:avLst/>
          </a:prstGeom>
        </p:spPr>
      </p:pic>
    </p:spTree>
    <p:extLst>
      <p:ext uri="{BB962C8B-B14F-4D97-AF65-F5344CB8AC3E}">
        <p14:creationId xmlns:p14="http://schemas.microsoft.com/office/powerpoint/2010/main" val="1714923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8376" y="1062682"/>
            <a:ext cx="7967477" cy="5701331"/>
          </a:xfrm>
        </p:spPr>
        <p:txBody>
          <a:bodyPr>
            <a:normAutofit/>
          </a:bodyPr>
          <a:lstStyle/>
          <a:p>
            <a:pPr marL="0" indent="0">
              <a:buNone/>
            </a:pPr>
            <a:r>
              <a:rPr lang="tr-TR" dirty="0" smtClean="0">
                <a:solidFill>
                  <a:srgbClr val="FF0000"/>
                </a:solidFill>
              </a:rPr>
              <a:t>DEĞERLENDİRME</a:t>
            </a:r>
          </a:p>
          <a:p>
            <a:pPr marL="685800" indent="-457200">
              <a:lnSpc>
                <a:spcPct val="120000"/>
              </a:lnSpc>
            </a:pPr>
            <a:r>
              <a:rPr lang="tr-TR" sz="2400" dirty="0" smtClean="0"/>
              <a:t>İşyeri </a:t>
            </a:r>
            <a:r>
              <a:rPr lang="tr-TR" sz="2400" dirty="0"/>
              <a:t>Eğitimi Değerlendirme Formu, Bölüm İşyeri Eğitimi Komisyonuna zamanında ulaşmayan öğrenciler, İşyeri Eğitiminden başarısız sayılır.</a:t>
            </a:r>
          </a:p>
          <a:p>
            <a:pPr marL="685800" indent="-457200">
              <a:lnSpc>
                <a:spcPct val="120000"/>
              </a:lnSpc>
            </a:pPr>
            <a:r>
              <a:rPr lang="tr-TR" sz="2400" dirty="0"/>
              <a:t>İşyeri Eğitimi Raporlarının incelenmesi sonucunda İşyeri Eğitimi dokümanlarında tahrifat yapan veya İşyeri Eğitimine devam etmediği halde İşyeri Eğitimi Raporu düzenleyip teslim ettiği belirlenen öğrenciler İşyeri Eğitiminden başarısız sayılır ve ilgili öğrenciler hakkında, Yükseköğretim Kurumları Öğrenci Disiplin Yönetmeliği çerçevesinde soruşturma açılır.</a:t>
            </a:r>
          </a:p>
          <a:p>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9276" y="95156"/>
            <a:ext cx="995616" cy="967526"/>
          </a:xfrm>
          <a:prstGeom prst="rect">
            <a:avLst/>
          </a:prstGeom>
        </p:spPr>
      </p:pic>
      <p:pic>
        <p:nvPicPr>
          <p:cNvPr id="7" name="Resim 6"/>
          <p:cNvPicPr>
            <a:picLocks noChangeAspect="1"/>
          </p:cNvPicPr>
          <p:nvPr/>
        </p:nvPicPr>
        <p:blipFill>
          <a:blip r:embed="rId3"/>
          <a:stretch>
            <a:fillRect/>
          </a:stretch>
        </p:blipFill>
        <p:spPr>
          <a:xfrm>
            <a:off x="112764" y="110921"/>
            <a:ext cx="951761" cy="951761"/>
          </a:xfrm>
          <a:prstGeom prst="rect">
            <a:avLst/>
          </a:prstGeom>
        </p:spPr>
      </p:pic>
      <p:pic>
        <p:nvPicPr>
          <p:cNvPr id="2" name="Resim 1"/>
          <p:cNvPicPr>
            <a:picLocks noChangeAspect="1"/>
          </p:cNvPicPr>
          <p:nvPr/>
        </p:nvPicPr>
        <p:blipFill>
          <a:blip r:embed="rId4"/>
          <a:stretch>
            <a:fillRect/>
          </a:stretch>
        </p:blipFill>
        <p:spPr>
          <a:xfrm>
            <a:off x="9657346" y="3675987"/>
            <a:ext cx="1985211" cy="983241"/>
          </a:xfrm>
          <a:prstGeom prst="rect">
            <a:avLst/>
          </a:prstGeom>
        </p:spPr>
      </p:pic>
    </p:spTree>
    <p:extLst>
      <p:ext uri="{BB962C8B-B14F-4D97-AF65-F5344CB8AC3E}">
        <p14:creationId xmlns:p14="http://schemas.microsoft.com/office/powerpoint/2010/main" val="563801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8376" y="1062682"/>
            <a:ext cx="9635856" cy="5701331"/>
          </a:xfrm>
        </p:spPr>
        <p:txBody>
          <a:bodyPr/>
          <a:lstStyle/>
          <a:p>
            <a:pPr marL="0" indent="0">
              <a:buNone/>
            </a:pPr>
            <a:r>
              <a:rPr lang="tr-TR" dirty="0" smtClean="0">
                <a:solidFill>
                  <a:srgbClr val="FF0000"/>
                </a:solidFill>
              </a:rPr>
              <a:t>RAPORLAMA</a:t>
            </a:r>
          </a:p>
          <a:p>
            <a:pPr lvl="0"/>
            <a:r>
              <a:rPr lang="tr-TR" sz="2400" dirty="0"/>
              <a:t>Öğrenciler, İşyeri Eğitimi ile ilgili olarak, İşyeri Eğitimi kılavuzunda belirtilen biçim ve içerikteki İşyeri Eğitimi raporlarını hazırlamak ve Bölüm Başkanlığına teslim etmekle yükümlüdürler. İşyeri Eğitimi Raporunu süresi içinde Bölüm Başkanlığına teslim etmeyen öğrencilerin İşyeri Eğitimi çalışmaları geçersiz ve başarısız sayılır. İşyeri Eğitimi raporları, İşyeri Eğitimi bitiminden sonra en geç bir hafta içinde Bölüm Başkanlığına teslim edilir.</a:t>
            </a:r>
          </a:p>
          <a:p>
            <a:pPr lvl="0"/>
            <a:r>
              <a:rPr lang="tr-TR" sz="2400" dirty="0"/>
              <a:t>İşyeri Eğitimi Raporu, çalışılan işyeri hakkında genel tanıtım ve organizasyon ile İşyeri Eğitimi süresince yapılan işler hakkında teorik ve pratik çalışmaları kapsamalıdır. İşyeri Eğitimi Raporunun hazırlanmasında, temel literatür bilgilerinden kaçınılmalı ve İşyeri Eğitiminin yapıldığı işyerine özgü tanımlamalar ve üretim işlemleri açıklanmalıdır.</a:t>
            </a:r>
          </a:p>
          <a:p>
            <a:pPr lvl="0"/>
            <a:r>
              <a:rPr lang="tr-TR" sz="2400" dirty="0"/>
              <a:t>İşyeri Eğitimi Raporunda, her gün için en az bir sayfa doldurulmalıdır.</a:t>
            </a:r>
          </a:p>
          <a:p>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9276" y="95156"/>
            <a:ext cx="995616" cy="967526"/>
          </a:xfrm>
          <a:prstGeom prst="rect">
            <a:avLst/>
          </a:prstGeom>
        </p:spPr>
      </p:pic>
      <p:pic>
        <p:nvPicPr>
          <p:cNvPr id="8" name="Resim 7"/>
          <p:cNvPicPr>
            <a:picLocks noChangeAspect="1"/>
          </p:cNvPicPr>
          <p:nvPr/>
        </p:nvPicPr>
        <p:blipFill>
          <a:blip r:embed="rId3"/>
          <a:stretch>
            <a:fillRect/>
          </a:stretch>
        </p:blipFill>
        <p:spPr>
          <a:xfrm>
            <a:off x="112764" y="110921"/>
            <a:ext cx="951761" cy="951761"/>
          </a:xfrm>
          <a:prstGeom prst="rect">
            <a:avLst/>
          </a:prstGeom>
        </p:spPr>
      </p:pic>
    </p:spTree>
    <p:extLst>
      <p:ext uri="{BB962C8B-B14F-4D97-AF65-F5344CB8AC3E}">
        <p14:creationId xmlns:p14="http://schemas.microsoft.com/office/powerpoint/2010/main" val="1276087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8376" y="1156669"/>
            <a:ext cx="11626516" cy="5701331"/>
          </a:xfrm>
        </p:spPr>
        <p:txBody>
          <a:bodyPr>
            <a:normAutofit fontScale="85000" lnSpcReduction="10000"/>
          </a:bodyPr>
          <a:lstStyle/>
          <a:p>
            <a:pPr lvl="0"/>
            <a:r>
              <a:rPr lang="tr-TR" dirty="0"/>
              <a:t>İşyeri Eğitimi Raporunun sayfaları, İşyeri Eğitimi Sorumlusuna onaylatılmalıdır. İşyeri Eğitim sorumlusu firmanın ticari sırlarına yönelik sakıncalı gördüğü kısımların çıkarılmasını talep ederse öğrenci bu kısımları çıkarır ve bu kısımlarla ilgili yaptığı çıkarma işlemini raporda belirtir. Her sayfanın alt kısmında onaylayan kişinin imzası ve kaşesi yer almalıdır.</a:t>
            </a:r>
          </a:p>
          <a:p>
            <a:pPr lvl="0"/>
            <a:r>
              <a:rPr lang="tr-TR" dirty="0"/>
              <a:t>Rapor materyalleri yazılı olabileceği gibi basılmış veya dijital formatta görsel ve işitsel veriler de olabilir. </a:t>
            </a:r>
          </a:p>
          <a:p>
            <a:pPr lvl="0"/>
            <a:r>
              <a:rPr lang="tr-TR" dirty="0"/>
              <a:t>Her bölümün ilk sayfasında İşyeri Eğitimi Sorumlusunun imzası ve işyerinin resmi kaşesi veya mührü bulunmalıdır.</a:t>
            </a:r>
          </a:p>
          <a:p>
            <a:pPr lvl="0"/>
            <a:r>
              <a:rPr lang="tr-TR" dirty="0"/>
              <a:t>İşyeri Eğitimi Raporları, bilgisayar ortamında hazırlanmalı ve kâğıdın yalnızca bir yüzüne çıktı alınmalıdır. Yazımda Times New Roman (10 veya 12 punto) yazı tipi kullanılmalıdır.</a:t>
            </a:r>
          </a:p>
          <a:p>
            <a:pPr lvl="0"/>
            <a:r>
              <a:rPr lang="tr-TR" dirty="0"/>
              <a:t>Rapor ekinde verilecek çizim ve şemalar teknik resim kurallarına uygun olmalıdır (Fotokopi olmamalıdır). Ayrıca, yapılan çalışmalarla ilgili her türlü belge ile Bölüm İşyeri Eğitimi Komisyonu tarafından istenecek diğer bilgi ve belgeler de İşyeri Eğitimi Raporuna eklenmelidir.</a:t>
            </a:r>
          </a:p>
          <a:p>
            <a:r>
              <a:rPr lang="tr-TR" dirty="0"/>
              <a:t>İş yeri eğitimi rapor işlemleri Bölüm İş Yeri Eğitim Komisyonunun kararı ile web tabanlı bir yazılım ile gerçekleştirilir ise öğrenci ilan edilen kurallar çerçevesinde internet üzerinden raporunu girmekle ve onay işlemlerini takip etmekle yükümlüdür</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9276" y="95156"/>
            <a:ext cx="995616" cy="967526"/>
          </a:xfrm>
          <a:prstGeom prst="rect">
            <a:avLst/>
          </a:prstGeom>
        </p:spPr>
      </p:pic>
      <p:pic>
        <p:nvPicPr>
          <p:cNvPr id="7" name="Resim 6"/>
          <p:cNvPicPr>
            <a:picLocks noChangeAspect="1"/>
          </p:cNvPicPr>
          <p:nvPr/>
        </p:nvPicPr>
        <p:blipFill>
          <a:blip r:embed="rId3"/>
          <a:stretch>
            <a:fillRect/>
          </a:stretch>
        </p:blipFill>
        <p:spPr>
          <a:xfrm>
            <a:off x="112764" y="110921"/>
            <a:ext cx="951761" cy="951761"/>
          </a:xfrm>
          <a:prstGeom prst="rect">
            <a:avLst/>
          </a:prstGeom>
        </p:spPr>
      </p:pic>
    </p:spTree>
    <p:extLst>
      <p:ext uri="{BB962C8B-B14F-4D97-AF65-F5344CB8AC3E}">
        <p14:creationId xmlns:p14="http://schemas.microsoft.com/office/powerpoint/2010/main" val="3709141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3707" y="1225388"/>
            <a:ext cx="11123377" cy="5701331"/>
          </a:xfrm>
        </p:spPr>
        <p:txBody>
          <a:bodyPr>
            <a:normAutofit/>
          </a:bodyPr>
          <a:lstStyle/>
          <a:p>
            <a:pPr marL="0" indent="0" algn="just">
              <a:buNone/>
            </a:pPr>
            <a:r>
              <a:rPr lang="tr-TR" altLang="tr-TR" b="1" dirty="0" smtClean="0">
                <a:solidFill>
                  <a:srgbClr val="FF0000"/>
                </a:solidFill>
              </a:rPr>
              <a:t>ÖDEMELER</a:t>
            </a:r>
            <a:endParaRPr lang="tr-TR" altLang="tr-TR" b="1" dirty="0">
              <a:solidFill>
                <a:srgbClr val="FF0000"/>
              </a:solidFill>
            </a:endParaRPr>
          </a:p>
          <a:p>
            <a:pPr marL="0" indent="0">
              <a:lnSpc>
                <a:spcPct val="120000"/>
              </a:lnSpc>
              <a:buNone/>
            </a:pPr>
            <a:r>
              <a:rPr lang="tr-TR" b="1" dirty="0" smtClean="0"/>
              <a:t>İşyeri </a:t>
            </a:r>
            <a:r>
              <a:rPr lang="tr-TR" b="1" dirty="0"/>
              <a:t>Eğitimindeki Öğrenciye Ödenecek Ücret</a:t>
            </a:r>
            <a:endParaRPr lang="tr-TR" dirty="0"/>
          </a:p>
          <a:p>
            <a:pPr>
              <a:lnSpc>
                <a:spcPct val="120000"/>
              </a:lnSpc>
            </a:pPr>
            <a:r>
              <a:rPr lang="tr-TR" dirty="0" smtClean="0"/>
              <a:t>2547 </a:t>
            </a:r>
            <a:r>
              <a:rPr lang="tr-TR" dirty="0"/>
              <a:t>sayılı Yüksek Öğretim Kanununun Geçici 74 üncü maddesi gereğince 1/1/2023 tarihine kadar asgari ücretin net tutarının %35’i, 4447 sayılı İşsizlik Sigortası Kanununun 53 üncü maddesinin üçüncü fıkrasının (B) bendinin (h) alt bendi için ayrılan tutardan Usul ve Esaslar kapsamındaki öğrencilere uygulamalı eğitim ücreti olarak ödenir. </a:t>
            </a:r>
          </a:p>
          <a:p>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9276" y="95156"/>
            <a:ext cx="995616" cy="967526"/>
          </a:xfrm>
          <a:prstGeom prst="rect">
            <a:avLst/>
          </a:prstGeom>
        </p:spPr>
      </p:pic>
      <p:pic>
        <p:nvPicPr>
          <p:cNvPr id="7" name="Resim 6"/>
          <p:cNvPicPr>
            <a:picLocks noChangeAspect="1"/>
          </p:cNvPicPr>
          <p:nvPr/>
        </p:nvPicPr>
        <p:blipFill>
          <a:blip r:embed="rId3"/>
          <a:stretch>
            <a:fillRect/>
          </a:stretch>
        </p:blipFill>
        <p:spPr>
          <a:xfrm>
            <a:off x="112764" y="110921"/>
            <a:ext cx="951761" cy="951761"/>
          </a:xfrm>
          <a:prstGeom prst="rect">
            <a:avLst/>
          </a:prstGeom>
        </p:spPr>
      </p:pic>
    </p:spTree>
    <p:extLst>
      <p:ext uri="{BB962C8B-B14F-4D97-AF65-F5344CB8AC3E}">
        <p14:creationId xmlns:p14="http://schemas.microsoft.com/office/powerpoint/2010/main" val="1159111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458347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8376" y="1156669"/>
            <a:ext cx="11626516" cy="1217239"/>
          </a:xfrm>
        </p:spPr>
        <p:txBody>
          <a:bodyPr/>
          <a:lstStyle/>
          <a:p>
            <a:r>
              <a:rPr lang="tr-TR" dirty="0" smtClean="0"/>
              <a:t>İşverenler</a:t>
            </a:r>
            <a:r>
              <a:rPr lang="tr-TR" dirty="0"/>
              <a:t>, öğrenciler  ve öğretim üyelerinden oluşan üç ortaklık ile gerçekleşir.</a:t>
            </a:r>
          </a:p>
          <a:p>
            <a:endParaRPr lang="tr-TR" dirty="0"/>
          </a:p>
        </p:txBody>
      </p:sp>
      <p:sp>
        <p:nvSpPr>
          <p:cNvPr id="2" name="Oval 1"/>
          <p:cNvSpPr/>
          <p:nvPr/>
        </p:nvSpPr>
        <p:spPr>
          <a:xfrm>
            <a:off x="4276543" y="1605254"/>
            <a:ext cx="3373902" cy="3303563"/>
          </a:xfrm>
          <a:prstGeom prst="ellipse">
            <a:avLst/>
          </a:prstGeom>
          <a:solidFill>
            <a:schemeClr val="accent1">
              <a:alpha val="52000"/>
            </a:schemeClr>
          </a:solidFill>
          <a:ln>
            <a:solidFill>
              <a:schemeClr val="tx1">
                <a:lumMod val="95000"/>
                <a:lumOff val="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sp>
        <p:nvSpPr>
          <p:cNvPr id="5" name="Oval 4"/>
          <p:cNvSpPr/>
          <p:nvPr/>
        </p:nvSpPr>
        <p:spPr>
          <a:xfrm>
            <a:off x="5696685" y="3257035"/>
            <a:ext cx="3373902" cy="3303563"/>
          </a:xfrm>
          <a:prstGeom prst="ellipse">
            <a:avLst/>
          </a:prstGeom>
          <a:solidFill>
            <a:srgbClr val="FFFF00">
              <a:alpha val="52000"/>
            </a:srgbClr>
          </a:solidFill>
          <a:ln>
            <a:solidFill>
              <a:schemeClr val="tx1">
                <a:lumMod val="95000"/>
                <a:lumOff val="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sp>
        <p:nvSpPr>
          <p:cNvPr id="6" name="Oval 5"/>
          <p:cNvSpPr/>
          <p:nvPr/>
        </p:nvSpPr>
        <p:spPr>
          <a:xfrm>
            <a:off x="3534257" y="3257035"/>
            <a:ext cx="3373902" cy="3303563"/>
          </a:xfrm>
          <a:prstGeom prst="ellipse">
            <a:avLst/>
          </a:prstGeom>
          <a:solidFill>
            <a:srgbClr val="FF0000">
              <a:alpha val="52000"/>
            </a:srgbClr>
          </a:solidFill>
          <a:ln>
            <a:solidFill>
              <a:schemeClr val="tx1">
                <a:lumMod val="85000"/>
                <a:lumOff val="1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sp>
        <p:nvSpPr>
          <p:cNvPr id="7" name="Metin kutusu 6"/>
          <p:cNvSpPr txBox="1"/>
          <p:nvPr/>
        </p:nvSpPr>
        <p:spPr>
          <a:xfrm>
            <a:off x="4580160" y="2563980"/>
            <a:ext cx="2837828" cy="646331"/>
          </a:xfrm>
          <a:prstGeom prst="rect">
            <a:avLst/>
          </a:prstGeom>
          <a:noFill/>
        </p:spPr>
        <p:txBody>
          <a:bodyPr wrap="none" rtlCol="0">
            <a:spAutoFit/>
          </a:bodyPr>
          <a:lstStyle/>
          <a:p>
            <a:r>
              <a:rPr lang="tr-TR" sz="3600" dirty="0" smtClean="0"/>
              <a:t>Öğretim Üyesi</a:t>
            </a:r>
            <a:endParaRPr lang="tr-TR" sz="3600" dirty="0"/>
          </a:p>
        </p:txBody>
      </p:sp>
      <p:sp>
        <p:nvSpPr>
          <p:cNvPr id="8" name="Metin kutusu 7"/>
          <p:cNvSpPr txBox="1"/>
          <p:nvPr/>
        </p:nvSpPr>
        <p:spPr>
          <a:xfrm>
            <a:off x="7066554" y="4897295"/>
            <a:ext cx="1635704" cy="646331"/>
          </a:xfrm>
          <a:prstGeom prst="rect">
            <a:avLst/>
          </a:prstGeom>
          <a:noFill/>
        </p:spPr>
        <p:txBody>
          <a:bodyPr wrap="none" rtlCol="0">
            <a:spAutoFit/>
          </a:bodyPr>
          <a:lstStyle/>
          <a:p>
            <a:r>
              <a:rPr lang="tr-TR" sz="3600" dirty="0" smtClean="0"/>
              <a:t>Öğrenci</a:t>
            </a:r>
            <a:endParaRPr lang="tr-TR" sz="3600" dirty="0"/>
          </a:p>
        </p:txBody>
      </p:sp>
      <p:sp>
        <p:nvSpPr>
          <p:cNvPr id="9" name="Metin kutusu 8"/>
          <p:cNvSpPr txBox="1"/>
          <p:nvPr/>
        </p:nvSpPr>
        <p:spPr>
          <a:xfrm>
            <a:off x="3896671" y="4862092"/>
            <a:ext cx="1686424" cy="707886"/>
          </a:xfrm>
          <a:prstGeom prst="rect">
            <a:avLst/>
          </a:prstGeom>
          <a:noFill/>
        </p:spPr>
        <p:txBody>
          <a:bodyPr wrap="none" rtlCol="0">
            <a:spAutoFit/>
          </a:bodyPr>
          <a:lstStyle/>
          <a:p>
            <a:r>
              <a:rPr lang="tr-TR" sz="4000" dirty="0" smtClean="0"/>
              <a:t>İşveren</a:t>
            </a:r>
            <a:endParaRPr lang="tr-TR" sz="4000" dirty="0"/>
          </a:p>
        </p:txBody>
      </p:sp>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9276" y="95156"/>
            <a:ext cx="995616" cy="967526"/>
          </a:xfrm>
          <a:prstGeom prst="rect">
            <a:avLst/>
          </a:prstGeom>
        </p:spPr>
      </p:pic>
      <p:pic>
        <p:nvPicPr>
          <p:cNvPr id="11" name="Resim 10"/>
          <p:cNvPicPr>
            <a:picLocks noChangeAspect="1"/>
          </p:cNvPicPr>
          <p:nvPr/>
        </p:nvPicPr>
        <p:blipFill>
          <a:blip r:embed="rId3"/>
          <a:stretch>
            <a:fillRect/>
          </a:stretch>
        </p:blipFill>
        <p:spPr>
          <a:xfrm>
            <a:off x="95535" y="110921"/>
            <a:ext cx="951761" cy="951761"/>
          </a:xfrm>
          <a:prstGeom prst="rect">
            <a:avLst/>
          </a:prstGeom>
        </p:spPr>
      </p:pic>
    </p:spTree>
    <p:extLst>
      <p:ext uri="{BB962C8B-B14F-4D97-AF65-F5344CB8AC3E}">
        <p14:creationId xmlns:p14="http://schemas.microsoft.com/office/powerpoint/2010/main" val="1521772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914400"/>
            <a:ext cx="10515600" cy="5262563"/>
          </a:xfrm>
        </p:spPr>
        <p:txBody>
          <a:bodyPr/>
          <a:lstStyle/>
          <a:p>
            <a:r>
              <a:rPr lang="tr-TR" dirty="0" smtClean="0"/>
              <a:t>İşyeri Eğitimine katılan Kimyager adayları vasıtasıyla </a:t>
            </a:r>
            <a:r>
              <a:rPr lang="tr-TR" b="1" dirty="0" smtClean="0">
                <a:solidFill>
                  <a:srgbClr val="FF0000"/>
                </a:solidFill>
              </a:rPr>
              <a:t>ÜNİVERSİTE-SANAYİ İŞ BİRLİKLERİNİN </a:t>
            </a:r>
            <a:r>
              <a:rPr lang="tr-TR" dirty="0" smtClean="0"/>
              <a:t>kurulması ve arttırılması sağlanacaktır.</a:t>
            </a:r>
            <a:endParaRPr lang="tr-TR" dirty="0"/>
          </a:p>
        </p:txBody>
      </p:sp>
      <p:pic>
        <p:nvPicPr>
          <p:cNvPr id="1026" name="Picture 2" descr="FACTORY Ä°CON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3123" y="2894019"/>
            <a:ext cx="1629852" cy="162985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university and industry collaboration icon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249" y="1982486"/>
            <a:ext cx="3079981" cy="230761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university icon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172" y="4632935"/>
            <a:ext cx="1549693" cy="154969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Ä°lgili resi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2267" y="2593181"/>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135610" y="4185204"/>
            <a:ext cx="1381404" cy="369332"/>
          </a:xfrm>
          <a:prstGeom prst="rect">
            <a:avLst/>
          </a:prstGeom>
          <a:noFill/>
        </p:spPr>
        <p:txBody>
          <a:bodyPr wrap="none" rtlCol="0">
            <a:spAutoFit/>
          </a:bodyPr>
          <a:lstStyle/>
          <a:p>
            <a:r>
              <a:rPr lang="tr-TR" dirty="0" smtClean="0"/>
              <a:t>Üniversiteler</a:t>
            </a:r>
            <a:endParaRPr lang="tr-TR" dirty="0"/>
          </a:p>
        </p:txBody>
      </p:sp>
      <p:sp>
        <p:nvSpPr>
          <p:cNvPr id="17" name="Metin kutusu 16"/>
          <p:cNvSpPr txBox="1"/>
          <p:nvPr/>
        </p:nvSpPr>
        <p:spPr>
          <a:xfrm>
            <a:off x="4794444" y="5810464"/>
            <a:ext cx="2022670" cy="369332"/>
          </a:xfrm>
          <a:prstGeom prst="rect">
            <a:avLst/>
          </a:prstGeom>
          <a:noFill/>
        </p:spPr>
        <p:txBody>
          <a:bodyPr wrap="none" rtlCol="0">
            <a:spAutoFit/>
          </a:bodyPr>
          <a:lstStyle/>
          <a:p>
            <a:r>
              <a:rPr lang="tr-TR" smtClean="0"/>
              <a:t>Aday </a:t>
            </a:r>
            <a:r>
              <a:rPr lang="tr-TR" smtClean="0"/>
              <a:t>KİMYAGERLER</a:t>
            </a:r>
            <a:endParaRPr lang="tr-TR" dirty="0"/>
          </a:p>
        </p:txBody>
      </p:sp>
      <p:sp>
        <p:nvSpPr>
          <p:cNvPr id="18" name="Metin kutusu 17"/>
          <p:cNvSpPr txBox="1"/>
          <p:nvPr/>
        </p:nvSpPr>
        <p:spPr>
          <a:xfrm>
            <a:off x="8114896" y="4154540"/>
            <a:ext cx="786306" cy="369332"/>
          </a:xfrm>
          <a:prstGeom prst="rect">
            <a:avLst/>
          </a:prstGeom>
          <a:noFill/>
        </p:spPr>
        <p:txBody>
          <a:bodyPr wrap="none" rtlCol="0">
            <a:spAutoFit/>
          </a:bodyPr>
          <a:lstStyle/>
          <a:p>
            <a:r>
              <a:rPr lang="tr-TR" dirty="0" smtClean="0"/>
              <a:t>Sanayi</a:t>
            </a:r>
            <a:endParaRPr lang="tr-TR" dirty="0"/>
          </a:p>
        </p:txBody>
      </p:sp>
      <p:cxnSp>
        <p:nvCxnSpPr>
          <p:cNvPr id="10" name="Düz Ok Bağlayıcısı 9"/>
          <p:cNvCxnSpPr>
            <a:stCxn id="1044" idx="3"/>
          </p:cNvCxnSpPr>
          <p:nvPr/>
        </p:nvCxnSpPr>
        <p:spPr>
          <a:xfrm flipV="1">
            <a:off x="3747267" y="3416968"/>
            <a:ext cx="1007613" cy="12871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Düz Ok Bağlayıcısı 22"/>
          <p:cNvCxnSpPr/>
          <p:nvPr/>
        </p:nvCxnSpPr>
        <p:spPr>
          <a:xfrm flipV="1">
            <a:off x="5730239" y="4146782"/>
            <a:ext cx="0" cy="66656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Düz Ok Bağlayıcısı 25"/>
          <p:cNvCxnSpPr/>
          <p:nvPr/>
        </p:nvCxnSpPr>
        <p:spPr>
          <a:xfrm flipH="1" flipV="1">
            <a:off x="6723660" y="3416968"/>
            <a:ext cx="911713" cy="12871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5" name="Resim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89276" y="95156"/>
            <a:ext cx="995616" cy="967526"/>
          </a:xfrm>
          <a:prstGeom prst="rect">
            <a:avLst/>
          </a:prstGeom>
        </p:spPr>
      </p:pic>
      <p:pic>
        <p:nvPicPr>
          <p:cNvPr id="19" name="Resim 18"/>
          <p:cNvPicPr>
            <a:picLocks noChangeAspect="1"/>
          </p:cNvPicPr>
          <p:nvPr/>
        </p:nvPicPr>
        <p:blipFill>
          <a:blip r:embed="rId7"/>
          <a:stretch>
            <a:fillRect/>
          </a:stretch>
        </p:blipFill>
        <p:spPr>
          <a:xfrm>
            <a:off x="97926" y="110921"/>
            <a:ext cx="951761" cy="951761"/>
          </a:xfrm>
          <a:prstGeom prst="rect">
            <a:avLst/>
          </a:prstGeom>
        </p:spPr>
      </p:pic>
    </p:spTree>
    <p:extLst>
      <p:ext uri="{BB962C8B-B14F-4D97-AF65-F5344CB8AC3E}">
        <p14:creationId xmlns:p14="http://schemas.microsoft.com/office/powerpoint/2010/main" val="2557800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8376" y="1062682"/>
            <a:ext cx="11626516" cy="5701331"/>
          </a:xfrm>
        </p:spPr>
        <p:txBody>
          <a:bodyPr/>
          <a:lstStyle/>
          <a:p>
            <a:pPr marL="0" indent="0">
              <a:buNone/>
            </a:pPr>
            <a:r>
              <a:rPr lang="tr-TR" b="1" dirty="0" smtClean="0">
                <a:solidFill>
                  <a:srgbClr val="C00000"/>
                </a:solidFill>
              </a:rPr>
              <a:t>AMACI</a:t>
            </a:r>
            <a:endParaRPr lang="tr-TR" dirty="0">
              <a:solidFill>
                <a:srgbClr val="C00000"/>
              </a:solidFill>
            </a:endParaRPr>
          </a:p>
          <a:p>
            <a:r>
              <a:rPr lang="tr-TR" dirty="0"/>
              <a:t>Endüstrinin ihtiyaç duyduğu nitelikli </a:t>
            </a:r>
            <a:r>
              <a:rPr lang="tr-TR" dirty="0" smtClean="0"/>
              <a:t>kimyagerler </a:t>
            </a:r>
            <a:r>
              <a:rPr lang="tr-TR" dirty="0"/>
              <a:t>yetiştirmek.</a:t>
            </a:r>
          </a:p>
          <a:p>
            <a:r>
              <a:rPr lang="tr-TR" dirty="0"/>
              <a:t>Öğrenciyi gerçek iş hayatına hazırlamak.</a:t>
            </a:r>
          </a:p>
          <a:p>
            <a:r>
              <a:rPr lang="tr-TR" dirty="0" smtClean="0"/>
              <a:t>Kimyager </a:t>
            </a:r>
            <a:r>
              <a:rPr lang="tr-TR" dirty="0"/>
              <a:t>adaylarının işverene tanıtımını sağlamak.</a:t>
            </a:r>
          </a:p>
          <a:p>
            <a:r>
              <a:rPr lang="tr-TR" dirty="0"/>
              <a:t>Teorik bilgilerini kullanabilme ve uygulamaya aktarabilme becerisini </a:t>
            </a:r>
            <a:r>
              <a:rPr lang="tr-TR" dirty="0" smtClean="0"/>
              <a:t>kazandırmak.</a:t>
            </a:r>
            <a:endParaRPr lang="tr-TR" dirty="0"/>
          </a:p>
          <a:p>
            <a:r>
              <a:rPr lang="tr-TR" dirty="0"/>
              <a:t>Mevcut teknolojik gelişmeleri daha yakından tanımalarını sağlamak.</a:t>
            </a: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9276" y="95156"/>
            <a:ext cx="995616" cy="967526"/>
          </a:xfrm>
          <a:prstGeom prst="rect">
            <a:avLst/>
          </a:prstGeom>
        </p:spPr>
      </p:pic>
      <p:pic>
        <p:nvPicPr>
          <p:cNvPr id="5" name="Resim 4"/>
          <p:cNvPicPr>
            <a:picLocks noChangeAspect="1"/>
          </p:cNvPicPr>
          <p:nvPr/>
        </p:nvPicPr>
        <p:blipFill>
          <a:blip r:embed="rId3"/>
          <a:stretch>
            <a:fillRect/>
          </a:stretch>
        </p:blipFill>
        <p:spPr>
          <a:xfrm>
            <a:off x="99069" y="110921"/>
            <a:ext cx="951761" cy="951761"/>
          </a:xfrm>
          <a:prstGeom prst="rect">
            <a:avLst/>
          </a:prstGeom>
        </p:spPr>
      </p:pic>
    </p:spTree>
    <p:extLst>
      <p:ext uri="{BB962C8B-B14F-4D97-AF65-F5344CB8AC3E}">
        <p14:creationId xmlns:p14="http://schemas.microsoft.com/office/powerpoint/2010/main" val="4285589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144958407"/>
              </p:ext>
            </p:extLst>
          </p:nvPr>
        </p:nvGraphicFramePr>
        <p:xfrm>
          <a:off x="2047855" y="862040"/>
          <a:ext cx="864750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89276" y="95156"/>
            <a:ext cx="995616" cy="967526"/>
          </a:xfrm>
          <a:prstGeom prst="rect">
            <a:avLst/>
          </a:prstGeom>
        </p:spPr>
      </p:pic>
      <p:pic>
        <p:nvPicPr>
          <p:cNvPr id="2" name="Resim 1"/>
          <p:cNvPicPr>
            <a:picLocks noChangeAspect="1"/>
          </p:cNvPicPr>
          <p:nvPr/>
        </p:nvPicPr>
        <p:blipFill>
          <a:blip r:embed="rId8"/>
          <a:stretch>
            <a:fillRect/>
          </a:stretch>
        </p:blipFill>
        <p:spPr>
          <a:xfrm>
            <a:off x="112764" y="110921"/>
            <a:ext cx="951761" cy="951761"/>
          </a:xfrm>
          <a:prstGeom prst="rect">
            <a:avLst/>
          </a:prstGeom>
        </p:spPr>
      </p:pic>
    </p:spTree>
    <p:extLst>
      <p:ext uri="{BB962C8B-B14F-4D97-AF65-F5344CB8AC3E}">
        <p14:creationId xmlns:p14="http://schemas.microsoft.com/office/powerpoint/2010/main" val="1151006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8376" y="1062682"/>
            <a:ext cx="11626516" cy="5701331"/>
          </a:xfrm>
        </p:spPr>
        <p:txBody>
          <a:bodyPr>
            <a:normAutofit fontScale="92500"/>
          </a:bodyPr>
          <a:lstStyle/>
          <a:p>
            <a:r>
              <a:rPr lang="tr-TR" b="1" dirty="0" smtClean="0">
                <a:solidFill>
                  <a:srgbClr val="FF0000"/>
                </a:solidFill>
              </a:rPr>
              <a:t>Fakülte-Sanayi </a:t>
            </a:r>
            <a:r>
              <a:rPr lang="tr-TR" b="1" dirty="0">
                <a:solidFill>
                  <a:srgbClr val="FF0000"/>
                </a:solidFill>
              </a:rPr>
              <a:t>Koordinatörü: </a:t>
            </a:r>
            <a:r>
              <a:rPr lang="tr-TR" dirty="0"/>
              <a:t>İşyeri eğitimini koordine etmekle görevli, dekan tarafından görevlendirilen fakülte dekan </a:t>
            </a:r>
            <a:r>
              <a:rPr lang="tr-TR" dirty="0" smtClean="0"/>
              <a:t>yardımcısı</a:t>
            </a:r>
            <a:r>
              <a:rPr lang="tr-TR" dirty="0"/>
              <a:t>.</a:t>
            </a:r>
            <a:endParaRPr lang="tr-TR" dirty="0" smtClean="0"/>
          </a:p>
          <a:p>
            <a:r>
              <a:rPr lang="tr-TR" b="1" dirty="0" smtClean="0">
                <a:solidFill>
                  <a:srgbClr val="FF0000"/>
                </a:solidFill>
              </a:rPr>
              <a:t>Fakülte </a:t>
            </a:r>
            <a:r>
              <a:rPr lang="tr-TR" b="1" dirty="0">
                <a:solidFill>
                  <a:srgbClr val="FF0000"/>
                </a:solidFill>
              </a:rPr>
              <a:t>İşyeri Eğitimi Uygulama Kurulu: </a:t>
            </a:r>
            <a:r>
              <a:rPr lang="tr-TR" dirty="0" smtClean="0"/>
              <a:t>İşyeri </a:t>
            </a:r>
            <a:r>
              <a:rPr lang="tr-TR" dirty="0"/>
              <a:t>eğitimi ile ilgili süreçleri takip ve yönetmek üzere fakülte sanayi koordinatörü ve bölüm başkanlarından oluşturulan ve başkanlığını dekan adına fakülte sanayi koordinatörünün yaptığı </a:t>
            </a:r>
            <a:r>
              <a:rPr lang="tr-TR" dirty="0" smtClean="0"/>
              <a:t>kurul</a:t>
            </a:r>
            <a:r>
              <a:rPr lang="tr-TR" dirty="0"/>
              <a:t>.</a:t>
            </a:r>
          </a:p>
          <a:p>
            <a:r>
              <a:rPr lang="tr-TR" b="1" dirty="0" smtClean="0">
                <a:solidFill>
                  <a:srgbClr val="FF0000"/>
                </a:solidFill>
              </a:rPr>
              <a:t>Bölüm </a:t>
            </a:r>
            <a:r>
              <a:rPr lang="tr-TR" b="1" dirty="0">
                <a:solidFill>
                  <a:srgbClr val="FF0000"/>
                </a:solidFill>
              </a:rPr>
              <a:t>İşyeri Eğitimi Komisyonu</a:t>
            </a:r>
            <a:r>
              <a:rPr lang="tr-TR" dirty="0">
                <a:solidFill>
                  <a:srgbClr val="FF0000"/>
                </a:solidFill>
              </a:rPr>
              <a:t>: </a:t>
            </a:r>
            <a:r>
              <a:rPr lang="tr-TR" dirty="0"/>
              <a:t>Her lisans diploma programının kendi işyeri eğitimi işlemlerini yürütmek ve yönetmek üzere, fakülte işyeri eğitimi uygulama kurulu tarafından görevlendirilen ve her lisans diploma programının bölüm başkanı başkanlığında oluşturulan, ilgili lisans programındaki öğretim elemanlarından 3 asıl ve 2 yedek üyeden oluşan </a:t>
            </a:r>
            <a:r>
              <a:rPr lang="tr-TR" dirty="0" smtClean="0"/>
              <a:t>komisyon. </a:t>
            </a:r>
          </a:p>
          <a:p>
            <a:r>
              <a:rPr lang="tr-TR" b="1" dirty="0">
                <a:solidFill>
                  <a:srgbClr val="FF0000"/>
                </a:solidFill>
              </a:rPr>
              <a:t>İşyeri Eğitimi Yetkilisi: </a:t>
            </a:r>
            <a:r>
              <a:rPr lang="tr-TR" dirty="0"/>
              <a:t>İşyeri eğitiminin uygulandığı kuruluşun, öğrencilerin işyerindeki eğitimlerinden sorumlu, ilgili programın en az lisans mezunu </a:t>
            </a:r>
            <a:r>
              <a:rPr lang="tr-TR" dirty="0" smtClean="0"/>
              <a:t>personeli. </a:t>
            </a:r>
            <a:endParaRPr lang="tr-TR" dirty="0"/>
          </a:p>
          <a:p>
            <a:r>
              <a:rPr lang="tr-TR" b="1" dirty="0" smtClean="0">
                <a:solidFill>
                  <a:srgbClr val="FF0000"/>
                </a:solidFill>
              </a:rPr>
              <a:t>İşyeri </a:t>
            </a:r>
            <a:r>
              <a:rPr lang="tr-TR" b="1" dirty="0">
                <a:solidFill>
                  <a:srgbClr val="FF0000"/>
                </a:solidFill>
              </a:rPr>
              <a:t>Eğitimi Yöneticisi: </a:t>
            </a:r>
            <a:r>
              <a:rPr lang="tr-TR" dirty="0"/>
              <a:t>İşyeri eğitimi protokolünü, işyeri eğitiminin uygulanacağı kuruluş adına imzalayan </a:t>
            </a:r>
            <a:r>
              <a:rPr lang="tr-TR" dirty="0" smtClean="0"/>
              <a:t>yetkili. </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9276" y="95156"/>
            <a:ext cx="995616" cy="967526"/>
          </a:xfrm>
          <a:prstGeom prst="rect">
            <a:avLst/>
          </a:prstGeom>
        </p:spPr>
      </p:pic>
      <p:pic>
        <p:nvPicPr>
          <p:cNvPr id="6" name="Resim 5"/>
          <p:cNvPicPr>
            <a:picLocks noChangeAspect="1"/>
          </p:cNvPicPr>
          <p:nvPr/>
        </p:nvPicPr>
        <p:blipFill>
          <a:blip r:embed="rId3"/>
          <a:stretch>
            <a:fillRect/>
          </a:stretch>
        </p:blipFill>
        <p:spPr>
          <a:xfrm>
            <a:off x="99069" y="110921"/>
            <a:ext cx="951761" cy="951761"/>
          </a:xfrm>
          <a:prstGeom prst="rect">
            <a:avLst/>
          </a:prstGeom>
        </p:spPr>
      </p:pic>
    </p:spTree>
    <p:extLst>
      <p:ext uri="{BB962C8B-B14F-4D97-AF65-F5344CB8AC3E}">
        <p14:creationId xmlns:p14="http://schemas.microsoft.com/office/powerpoint/2010/main" val="3676676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8376" y="1156669"/>
            <a:ext cx="11626516" cy="5701331"/>
          </a:xfrm>
        </p:spPr>
        <p:txBody>
          <a:bodyPr>
            <a:normAutofit/>
          </a:bodyPr>
          <a:lstStyle/>
          <a:p>
            <a:pPr>
              <a:spcAft>
                <a:spcPts val="1200"/>
              </a:spcAft>
            </a:pPr>
            <a:r>
              <a:rPr lang="tr-TR" dirty="0"/>
              <a:t>YÖK tarafından, dönem itibariyle ilgili yükseköğretim kurumlarına aktarılacak toplam </a:t>
            </a:r>
            <a:r>
              <a:rPr lang="tr-TR" dirty="0">
                <a:solidFill>
                  <a:srgbClr val="FF0000"/>
                </a:solidFill>
              </a:rPr>
              <a:t>uygulamalı eğitim ücreti </a:t>
            </a:r>
            <a:r>
              <a:rPr lang="tr-TR" dirty="0"/>
              <a:t>tutarı en geç bildirimi izleyen ay sonuna kadar </a:t>
            </a:r>
            <a:r>
              <a:rPr lang="tr-TR" b="1" dirty="0">
                <a:solidFill>
                  <a:srgbClr val="FF0000"/>
                </a:solidFill>
              </a:rPr>
              <a:t>İŞKUR’dan talep edilir</a:t>
            </a:r>
            <a:r>
              <a:rPr lang="tr-TR" dirty="0"/>
              <a:t>. </a:t>
            </a:r>
            <a:endParaRPr lang="tr-TR" dirty="0" smtClean="0"/>
          </a:p>
          <a:p>
            <a:pPr>
              <a:spcAft>
                <a:spcPts val="1200"/>
              </a:spcAft>
            </a:pPr>
            <a:r>
              <a:rPr lang="tr-TR" dirty="0"/>
              <a:t>Öğrencilerin zorunlu uygulamalı eğitim süresince </a:t>
            </a:r>
            <a:r>
              <a:rPr lang="tr-TR" dirty="0">
                <a:solidFill>
                  <a:srgbClr val="FF0000"/>
                </a:solidFill>
              </a:rPr>
              <a:t>sigorta primleri</a:t>
            </a:r>
            <a:r>
              <a:rPr lang="tr-TR" dirty="0"/>
              <a:t>, 5/6/1986 </a:t>
            </a:r>
            <a:r>
              <a:rPr lang="tr-TR" dirty="0" smtClean="0"/>
              <a:t>tarihli ve 3308* </a:t>
            </a:r>
            <a:r>
              <a:rPr lang="tr-TR" dirty="0"/>
              <a:t>sayılı Mesleki Eğitim Kanununun 25 inci maddesinin dördüncü fıkrası </a:t>
            </a:r>
            <a:r>
              <a:rPr lang="tr-TR" dirty="0" smtClean="0"/>
              <a:t>hükümlerine göre </a:t>
            </a:r>
            <a:r>
              <a:rPr lang="tr-TR" b="1" dirty="0" smtClean="0">
                <a:solidFill>
                  <a:srgbClr val="FF0000"/>
                </a:solidFill>
              </a:rPr>
              <a:t>Bakanlık ve Üniversitelerin bütçelerinden </a:t>
            </a:r>
            <a:r>
              <a:rPr lang="tr-TR" b="1" dirty="0">
                <a:solidFill>
                  <a:srgbClr val="FF0000"/>
                </a:solidFill>
              </a:rPr>
              <a:t>karşılanır</a:t>
            </a:r>
            <a:r>
              <a:rPr lang="tr-TR" dirty="0" smtClean="0"/>
              <a:t>.</a:t>
            </a:r>
          </a:p>
          <a:p>
            <a:pPr>
              <a:spcAft>
                <a:spcPts val="1200"/>
              </a:spcAft>
            </a:pPr>
            <a:r>
              <a:rPr lang="tr-TR" b="1" dirty="0" smtClean="0">
                <a:solidFill>
                  <a:srgbClr val="00B050"/>
                </a:solidFill>
              </a:rPr>
              <a:t>Uygulamanın yapılacağı firmalara herhangi bir maddi yük getirmemektedir</a:t>
            </a:r>
            <a:r>
              <a:rPr lang="tr-TR" dirty="0" smtClean="0"/>
              <a:t>.</a:t>
            </a:r>
            <a:endParaRPr lang="tr-TR" dirty="0"/>
          </a:p>
          <a:p>
            <a:endParaRPr lang="tr-TR" dirty="0" smtClean="0"/>
          </a:p>
          <a:p>
            <a:endParaRPr lang="tr-TR" dirty="0"/>
          </a:p>
          <a:p>
            <a:endParaRPr lang="tr-TR" dirty="0" smtClean="0"/>
          </a:p>
          <a:p>
            <a:endParaRPr lang="tr-TR" dirty="0" smtClean="0"/>
          </a:p>
        </p:txBody>
      </p:sp>
      <p:sp>
        <p:nvSpPr>
          <p:cNvPr id="2" name="Dikdörtgen 1"/>
          <p:cNvSpPr/>
          <p:nvPr/>
        </p:nvSpPr>
        <p:spPr>
          <a:xfrm>
            <a:off x="480794" y="5449972"/>
            <a:ext cx="11381680" cy="954107"/>
          </a:xfrm>
          <a:prstGeom prst="rect">
            <a:avLst/>
          </a:prstGeom>
        </p:spPr>
        <p:txBody>
          <a:bodyPr wrap="square">
            <a:spAutoFit/>
          </a:bodyPr>
          <a:lstStyle/>
          <a:p>
            <a:r>
              <a:rPr lang="tr-TR" sz="1400" i="1" dirty="0"/>
              <a:t>3308 sayılı kanunun 25. maddesi: Aday çırak, çırak ve işletmelerde meslek eğitimi gören öğrencilere sözleşmenin akdedilmesi ile 506 sayılı Sosyal Sigortalar Kanununun iş kazaları ve meslek hastalıkları ile hastalık sigortaları hükümleri uygulanır. Sigorta primleri 1475 sayılı ĠĢ Kanununun 33 üncü maddesi gereğince bunların yaşına uygun asgari ücretin % 50'si üzerinden Bakanlık ve mesleki ve teknik eğitim yapan yükseköğretim kurumlarının bağlı olduğu üniversitelerin bütçesine konulan ödenekle karşılanır </a:t>
            </a: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9276" y="95156"/>
            <a:ext cx="995616" cy="967526"/>
          </a:xfrm>
          <a:prstGeom prst="rect">
            <a:avLst/>
          </a:prstGeom>
        </p:spPr>
      </p:pic>
      <p:pic>
        <p:nvPicPr>
          <p:cNvPr id="8" name="Resim 7"/>
          <p:cNvPicPr>
            <a:picLocks noChangeAspect="1"/>
          </p:cNvPicPr>
          <p:nvPr/>
        </p:nvPicPr>
        <p:blipFill>
          <a:blip r:embed="rId3"/>
          <a:stretch>
            <a:fillRect/>
          </a:stretch>
        </p:blipFill>
        <p:spPr>
          <a:xfrm>
            <a:off x="112764" y="110921"/>
            <a:ext cx="951761" cy="951761"/>
          </a:xfrm>
          <a:prstGeom prst="rect">
            <a:avLst/>
          </a:prstGeom>
        </p:spPr>
      </p:pic>
    </p:spTree>
    <p:extLst>
      <p:ext uri="{BB962C8B-B14F-4D97-AF65-F5344CB8AC3E}">
        <p14:creationId xmlns:p14="http://schemas.microsoft.com/office/powerpoint/2010/main" val="3191351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stretch>
            <a:fillRect/>
          </a:stretch>
        </p:blipFill>
        <p:spPr>
          <a:xfrm>
            <a:off x="5696441" y="95156"/>
            <a:ext cx="5292835" cy="3964517"/>
          </a:xfrm>
          <a:prstGeom prst="rect">
            <a:avLst/>
          </a:prstGeom>
        </p:spPr>
      </p:pic>
      <p:sp>
        <p:nvSpPr>
          <p:cNvPr id="3" name="İçerik Yer Tutucusu 2"/>
          <p:cNvSpPr>
            <a:spLocks noGrp="1"/>
          </p:cNvSpPr>
          <p:nvPr>
            <p:ph idx="1"/>
          </p:nvPr>
        </p:nvSpPr>
        <p:spPr>
          <a:xfrm>
            <a:off x="358376" y="1062682"/>
            <a:ext cx="11626516" cy="5701331"/>
          </a:xfrm>
        </p:spPr>
        <p:txBody>
          <a:bodyPr>
            <a:normAutofit/>
          </a:bodyPr>
          <a:lstStyle/>
          <a:p>
            <a:pPr marL="0" indent="0">
              <a:buNone/>
            </a:pPr>
            <a:r>
              <a:rPr lang="tr-TR" b="1" dirty="0" smtClean="0">
                <a:solidFill>
                  <a:srgbClr val="640000"/>
                </a:solidFill>
              </a:rPr>
              <a:t>KİMLER BAŞVURABİLİR</a:t>
            </a:r>
          </a:p>
          <a:p>
            <a:pPr algn="just">
              <a:buFont typeface="Wingdings" panose="05000000000000000000" pitchFamily="2" charset="2"/>
              <a:buChar char="§"/>
            </a:pPr>
            <a:r>
              <a:rPr lang="tr-TR" altLang="tr-TR" sz="2400" b="1" dirty="0" smtClean="0"/>
              <a:t> </a:t>
            </a:r>
            <a:r>
              <a:rPr lang="tr-TR" altLang="tr-TR" sz="2400" dirty="0" smtClean="0"/>
              <a:t>Fen Fakültesi Kimya Bölümü Öğrencileri</a:t>
            </a:r>
            <a:endParaRPr lang="tr-TR" altLang="tr-TR" dirty="0">
              <a:solidFill>
                <a:schemeClr val="accent6">
                  <a:lumMod val="75000"/>
                </a:schemeClr>
              </a:solidFill>
            </a:endParaRPr>
          </a:p>
          <a:p>
            <a:pPr marL="0" indent="0" algn="just">
              <a:buNone/>
            </a:pPr>
            <a:r>
              <a:rPr lang="tr-TR" altLang="tr-TR" sz="2400" dirty="0" smtClean="0"/>
              <a:t>	</a:t>
            </a:r>
            <a:endParaRPr lang="tr-TR" dirty="0"/>
          </a:p>
        </p:txBody>
      </p:sp>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89276" y="95156"/>
            <a:ext cx="995616" cy="967526"/>
          </a:xfrm>
          <a:prstGeom prst="rect">
            <a:avLst/>
          </a:prstGeom>
        </p:spPr>
      </p:pic>
      <p:pic>
        <p:nvPicPr>
          <p:cNvPr id="6" name="Resim 5"/>
          <p:cNvPicPr>
            <a:picLocks noChangeAspect="1"/>
          </p:cNvPicPr>
          <p:nvPr/>
        </p:nvPicPr>
        <p:blipFill>
          <a:blip r:embed="rId5"/>
          <a:stretch>
            <a:fillRect/>
          </a:stretch>
        </p:blipFill>
        <p:spPr>
          <a:xfrm>
            <a:off x="112764" y="110921"/>
            <a:ext cx="951761" cy="951761"/>
          </a:xfrm>
          <a:prstGeom prst="rect">
            <a:avLst/>
          </a:prstGeom>
        </p:spPr>
      </p:pic>
      <p:pic>
        <p:nvPicPr>
          <p:cNvPr id="2" name="Resim 1"/>
          <p:cNvPicPr>
            <a:picLocks noChangeAspect="1"/>
          </p:cNvPicPr>
          <p:nvPr/>
        </p:nvPicPr>
        <p:blipFill>
          <a:blip r:embed="rId6"/>
          <a:stretch>
            <a:fillRect/>
          </a:stretch>
        </p:blipFill>
        <p:spPr>
          <a:xfrm>
            <a:off x="0" y="3256547"/>
            <a:ext cx="5265053" cy="3507466"/>
          </a:xfrm>
          <a:prstGeom prst="rect">
            <a:avLst/>
          </a:prstGeom>
        </p:spPr>
      </p:pic>
    </p:spTree>
    <p:extLst>
      <p:ext uri="{BB962C8B-B14F-4D97-AF65-F5344CB8AC3E}">
        <p14:creationId xmlns:p14="http://schemas.microsoft.com/office/powerpoint/2010/main" val="12562148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TotalTime>
  <Words>2069</Words>
  <Application>Microsoft Office PowerPoint</Application>
  <PresentationFormat>Geniş ekran</PresentationFormat>
  <Paragraphs>147</Paragraphs>
  <Slides>29</Slides>
  <Notes>3</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29</vt:i4>
      </vt:variant>
    </vt:vector>
  </HeadingPairs>
  <TitlesOfParts>
    <vt:vector size="35" baseType="lpstr">
      <vt:lpstr>Adobe Garamond Pro</vt:lpstr>
      <vt:lpstr>Arial</vt:lpstr>
      <vt:lpstr>Calibri</vt:lpstr>
      <vt:lpstr>Calibri Light</vt:lpstr>
      <vt:lpstr>Wingdings</vt:lpstr>
      <vt:lpstr>Office Teması</vt:lpstr>
      <vt:lpstr>İŞYERİ EĞİTİMİ BİLGİLENDİRME SUNUMU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dc:creator>
  <cp:lastModifiedBy>Dell</cp:lastModifiedBy>
  <cp:revision>23</cp:revision>
  <dcterms:created xsi:type="dcterms:W3CDTF">2022-02-10T11:18:37Z</dcterms:created>
  <dcterms:modified xsi:type="dcterms:W3CDTF">2022-03-29T14:16:42Z</dcterms:modified>
</cp:coreProperties>
</file>